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60" r:id="rId1"/>
  </p:sldMasterIdLst>
  <p:notesMasterIdLst>
    <p:notesMasterId r:id="rId26"/>
  </p:notesMasterIdLst>
  <p:handoutMasterIdLst>
    <p:handoutMasterId r:id="rId27"/>
  </p:handoutMasterIdLst>
  <p:sldIdLst>
    <p:sldId id="264" r:id="rId2"/>
    <p:sldId id="291" r:id="rId3"/>
    <p:sldId id="257" r:id="rId4"/>
    <p:sldId id="285" r:id="rId5"/>
    <p:sldId id="265" r:id="rId6"/>
    <p:sldId id="290" r:id="rId7"/>
    <p:sldId id="289" r:id="rId8"/>
    <p:sldId id="286" r:id="rId9"/>
    <p:sldId id="281" r:id="rId10"/>
    <p:sldId id="279" r:id="rId11"/>
    <p:sldId id="280" r:id="rId12"/>
    <p:sldId id="282" r:id="rId13"/>
    <p:sldId id="283" r:id="rId14"/>
    <p:sldId id="260" r:id="rId15"/>
    <p:sldId id="277" r:id="rId16"/>
    <p:sldId id="270" r:id="rId17"/>
    <p:sldId id="268" r:id="rId18"/>
    <p:sldId id="292" r:id="rId19"/>
    <p:sldId id="272" r:id="rId20"/>
    <p:sldId id="275" r:id="rId21"/>
    <p:sldId id="273" r:id="rId22"/>
    <p:sldId id="284" r:id="rId23"/>
    <p:sldId id="262" r:id="rId24"/>
    <p:sldId id="263" r:id="rId25"/>
  </p:sldIdLst>
  <p:sldSz cx="9144000" cy="5143500" type="screen16x9"/>
  <p:notesSz cx="6834188" cy="9979025"/>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86E"/>
    <a:srgbClr val="BACEE3"/>
    <a:srgbClr val="1B5C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56"/>
    <p:restoredTop sz="95938"/>
  </p:normalViewPr>
  <p:slideViewPr>
    <p:cSldViewPr snapToGrid="0" snapToObjects="1" showGuides="1">
      <p:cViewPr varScale="1">
        <p:scale>
          <a:sx n="86" d="100"/>
          <a:sy n="86" d="100"/>
        </p:scale>
        <p:origin x="672" y="52"/>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munkalap.xlsx"/></Relationships>
</file>

<file path=ppt/charts/_rels/chart2.xml.rels><?xml version="1.0" encoding="UTF-8" standalone="yes"?>
<Relationships xmlns="http://schemas.openxmlformats.org/package/2006/relationships"><Relationship Id="rId3" Type="http://schemas.openxmlformats.org/officeDocument/2006/relationships/oleObject" Target="file:///D:\Dokumentumok\belviz\belv2014\ELONTES1940-2014.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400" b="0" i="0" u="none" strike="noStrike" kern="1200" spc="0" baseline="0">
                <a:solidFill>
                  <a:schemeClr val="tx1">
                    <a:lumMod val="65000"/>
                    <a:lumOff val="35000"/>
                  </a:schemeClr>
                </a:solidFill>
                <a:latin typeface="+mn-lt"/>
                <a:ea typeface="+mn-ea"/>
                <a:cs typeface="+mn-cs"/>
              </a:defRPr>
            </a:pPr>
            <a:r>
              <a:rPr lang="hu-HU" b="1" dirty="0">
                <a:latin typeface="Times New Roman" panose="02020603050405020304" pitchFamily="18" charset="0"/>
                <a:cs typeface="Times New Roman" panose="02020603050405020304" pitchFamily="18" charset="0"/>
              </a:rPr>
              <a:t>Földhasználat változás </a:t>
            </a:r>
            <a:r>
              <a:rPr lang="hu-HU" b="1" dirty="0" smtClean="0">
                <a:latin typeface="Times New Roman" panose="02020603050405020304" pitchFamily="18" charset="0"/>
                <a:cs typeface="Times New Roman" panose="02020603050405020304" pitchFamily="18" charset="0"/>
              </a:rPr>
              <a:t>2006-2016 </a:t>
            </a:r>
            <a:r>
              <a:rPr lang="hu-HU" b="1" dirty="0">
                <a:latin typeface="Times New Roman" panose="02020603050405020304" pitchFamily="18" charset="0"/>
                <a:cs typeface="Times New Roman" panose="02020603050405020304" pitchFamily="18" charset="0"/>
              </a:rPr>
              <a:t>Szolnok-Túri-sík</a:t>
            </a:r>
          </a:p>
        </c:rich>
      </c:tx>
      <c:layout>
        <c:manualLayout>
          <c:xMode val="edge"/>
          <c:yMode val="edge"/>
          <c:x val="0.15142136809625717"/>
          <c:y val="0"/>
        </c:manualLayout>
      </c:layout>
      <c:overlay val="0"/>
      <c:spPr>
        <a:noFill/>
        <a:ln>
          <a:noFill/>
        </a:ln>
        <a:effectLst/>
      </c:spPr>
      <c:txPr>
        <a:bodyPr rot="0" spcFirstLastPara="1" vertOverflow="ellipsis" vert="horz" wrap="square" anchor="ctr" anchorCtr="1"/>
        <a:lstStyle/>
        <a:p>
          <a:pPr algn="l">
            <a:defRPr sz="1400" b="0" i="0" u="none" strike="noStrike" kern="1200" spc="0" baseline="0">
              <a:solidFill>
                <a:schemeClr val="tx1">
                  <a:lumMod val="65000"/>
                  <a:lumOff val="35000"/>
                </a:schemeClr>
              </a:solidFill>
              <a:latin typeface="+mn-lt"/>
              <a:ea typeface="+mn-ea"/>
              <a:cs typeface="+mn-cs"/>
            </a:defRPr>
          </a:pPr>
          <a:endParaRPr lang="hu-HU"/>
        </a:p>
      </c:txPr>
    </c:title>
    <c:autoTitleDeleted val="0"/>
    <c:plotArea>
      <c:layout>
        <c:manualLayout>
          <c:layoutTarget val="inner"/>
          <c:xMode val="edge"/>
          <c:yMode val="edge"/>
          <c:x val="0.12000755740484093"/>
          <c:y val="4.4097378693384114E-2"/>
          <c:w val="0.79968795835992057"/>
          <c:h val="0.7996122047244093"/>
        </c:manualLayout>
      </c:layout>
      <c:barChart>
        <c:barDir val="bar"/>
        <c:grouping val="clustered"/>
        <c:varyColors val="0"/>
        <c:ser>
          <c:idx val="0"/>
          <c:order val="0"/>
          <c:spPr>
            <a:solidFill>
              <a:schemeClr val="accent1"/>
            </a:solidFill>
            <a:ln>
              <a:noFill/>
            </a:ln>
            <a:effectLst/>
          </c:spPr>
          <c:invertIfNegative val="0"/>
          <c:dPt>
            <c:idx val="9"/>
            <c:invertIfNegative val="0"/>
            <c:bubble3D val="0"/>
            <c:spPr>
              <a:solidFill>
                <a:srgbClr val="FF0000"/>
              </a:solidFill>
              <a:ln>
                <a:noFill/>
              </a:ln>
              <a:effectLst/>
            </c:spPr>
            <c:extLst>
              <c:ext xmlns:c16="http://schemas.microsoft.com/office/drawing/2014/chart" uri="{C3380CC4-5D6E-409C-BE32-E72D297353CC}">
                <c16:uniqueId val="{00000001-83AD-460B-B2F5-2AB8DA3F9336}"/>
              </c:ext>
            </c:extLst>
          </c:dPt>
          <c:dPt>
            <c:idx val="11"/>
            <c:invertIfNegative val="0"/>
            <c:bubble3D val="0"/>
            <c:spPr>
              <a:solidFill>
                <a:srgbClr val="FF0000"/>
              </a:solidFill>
              <a:ln>
                <a:noFill/>
              </a:ln>
              <a:effectLst/>
            </c:spPr>
            <c:extLst>
              <c:ext xmlns:c16="http://schemas.microsoft.com/office/drawing/2014/chart" uri="{C3380CC4-5D6E-409C-BE32-E72D297353CC}">
                <c16:uniqueId val="{00000003-83AD-460B-B2F5-2AB8DA3F9336}"/>
              </c:ext>
            </c:extLst>
          </c:dPt>
          <c:dLbls>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200" b="0" i="0" u="none" strike="noStrike" kern="1200" baseline="0">
                    <a:solidFill>
                      <a:schemeClr val="dk1">
                        <a:lumMod val="65000"/>
                        <a:lumOff val="35000"/>
                      </a:schemeClr>
                    </a:solidFill>
                    <a:latin typeface="Times New Roman" panose="02020603050405020304" pitchFamily="18" charset="0"/>
                    <a:ea typeface="+mn-ea"/>
                    <a:cs typeface="Times New Roman" panose="02020603050405020304" pitchFamily="18" charset="0"/>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layout/>
                <c15:showLeaderLines val="0"/>
              </c:ext>
            </c:extLst>
          </c:dLbls>
          <c:cat>
            <c:numRef>
              <c:f>Munka1!$A$2:$A$15</c:f>
              <c:numCache>
                <c:formatCode>General</c:formatCode>
                <c:ptCount val="14"/>
                <c:pt idx="0">
                  <c:v>112</c:v>
                </c:pt>
                <c:pt idx="1">
                  <c:v>121</c:v>
                </c:pt>
                <c:pt idx="2">
                  <c:v>211</c:v>
                </c:pt>
                <c:pt idx="3">
                  <c:v>213</c:v>
                </c:pt>
                <c:pt idx="4">
                  <c:v>231</c:v>
                </c:pt>
                <c:pt idx="5">
                  <c:v>242</c:v>
                </c:pt>
                <c:pt idx="6">
                  <c:v>243</c:v>
                </c:pt>
                <c:pt idx="7">
                  <c:v>311</c:v>
                </c:pt>
                <c:pt idx="8">
                  <c:v>321</c:v>
                </c:pt>
                <c:pt idx="9">
                  <c:v>324</c:v>
                </c:pt>
                <c:pt idx="10">
                  <c:v>333</c:v>
                </c:pt>
                <c:pt idx="11">
                  <c:v>411</c:v>
                </c:pt>
                <c:pt idx="12">
                  <c:v>511</c:v>
                </c:pt>
                <c:pt idx="13">
                  <c:v>512</c:v>
                </c:pt>
              </c:numCache>
            </c:numRef>
          </c:cat>
          <c:val>
            <c:numRef>
              <c:f>Munka1!$J$2:$J$15</c:f>
              <c:numCache>
                <c:formatCode>0.00%</c:formatCode>
                <c:ptCount val="14"/>
                <c:pt idx="0">
                  <c:v>-4.6904315197004998E-4</c:v>
                </c:pt>
                <c:pt idx="1">
                  <c:v>0.16352201257861643</c:v>
                </c:pt>
                <c:pt idx="2">
                  <c:v>8.1506073196435658E-4</c:v>
                </c:pt>
                <c:pt idx="3">
                  <c:v>-5.5248618784542458E-4</c:v>
                </c:pt>
                <c:pt idx="4">
                  <c:v>1.8454211727353953E-2</c:v>
                </c:pt>
                <c:pt idx="5">
                  <c:v>-1.0764262648008671E-3</c:v>
                </c:pt>
                <c:pt idx="6">
                  <c:v>-0.24175824175824157</c:v>
                </c:pt>
                <c:pt idx="7">
                  <c:v>-3.3222591362126463E-2</c:v>
                </c:pt>
                <c:pt idx="8">
                  <c:v>-2.0630780175480146E-2</c:v>
                </c:pt>
                <c:pt idx="9">
                  <c:v>0.3550295857988166</c:v>
                </c:pt>
                <c:pt idx="10">
                  <c:v>0</c:v>
                </c:pt>
                <c:pt idx="11">
                  <c:v>-0.59663865546218475</c:v>
                </c:pt>
                <c:pt idx="12">
                  <c:v>6.6666666666667096E-3</c:v>
                </c:pt>
                <c:pt idx="13">
                  <c:v>1.7182130584193489E-3</c:v>
                </c:pt>
              </c:numCache>
            </c:numRef>
          </c:val>
          <c:extLst>
            <c:ext xmlns:c16="http://schemas.microsoft.com/office/drawing/2014/chart" uri="{C3380CC4-5D6E-409C-BE32-E72D297353CC}">
              <c16:uniqueId val="{00000000-BBA3-4DD9-B710-0D9350628951}"/>
            </c:ext>
          </c:extLst>
        </c:ser>
        <c:dLbls>
          <c:showLegendKey val="0"/>
          <c:showVal val="0"/>
          <c:showCatName val="0"/>
          <c:showSerName val="0"/>
          <c:showPercent val="0"/>
          <c:showBubbleSize val="0"/>
        </c:dLbls>
        <c:gapWidth val="182"/>
        <c:axId val="-1649825904"/>
        <c:axId val="-1649815024"/>
      </c:barChart>
      <c:catAx>
        <c:axId val="-1649825904"/>
        <c:scaling>
          <c:orientation val="minMax"/>
        </c:scaling>
        <c:delete val="0"/>
        <c:axPos val="l"/>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hu-HU" sz="1400" b="1">
                    <a:latin typeface="Times New Roman" panose="02020603050405020304" pitchFamily="18" charset="0"/>
                    <a:cs typeface="Times New Roman" panose="02020603050405020304" pitchFamily="18" charset="0"/>
                  </a:rPr>
                  <a:t>Földhasználati</a:t>
                </a:r>
                <a:r>
                  <a:rPr lang="hu-HU" sz="1400" b="1" baseline="0">
                    <a:latin typeface="Times New Roman" panose="02020603050405020304" pitchFamily="18" charset="0"/>
                    <a:cs typeface="Times New Roman" panose="02020603050405020304" pitchFamily="18" charset="0"/>
                  </a:rPr>
                  <a:t> kategóriák</a:t>
                </a:r>
                <a:endParaRPr lang="hu-HU" sz="1400" b="1">
                  <a:latin typeface="Times New Roman" panose="02020603050405020304" pitchFamily="18" charset="0"/>
                  <a:cs typeface="Times New Roman" panose="02020603050405020304" pitchFamily="18" charset="0"/>
                </a:endParaRPr>
              </a:p>
            </c:rich>
          </c:tx>
          <c:layout>
            <c:manualLayout>
              <c:xMode val="edge"/>
              <c:yMode val="edge"/>
              <c:x val="1.0489381531365022E-2"/>
              <c:y val="0.2896576443569554"/>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hu-HU"/>
            </a:p>
          </c:txPr>
        </c:title>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hu-HU"/>
          </a:p>
        </c:txPr>
        <c:crossAx val="-1649815024"/>
        <c:crosses val="autoZero"/>
        <c:auto val="1"/>
        <c:lblAlgn val="ctr"/>
        <c:lblOffset val="100"/>
        <c:noMultiLvlLbl val="0"/>
      </c:catAx>
      <c:valAx>
        <c:axId val="-164981502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hu-HU" sz="1400" b="1">
                    <a:latin typeface="Times New Roman" panose="02020603050405020304" pitchFamily="18" charset="0"/>
                    <a:cs typeface="Times New Roman" panose="02020603050405020304" pitchFamily="18" charset="0"/>
                  </a:rPr>
                  <a:t>Területváltozás (%)</a:t>
                </a:r>
              </a:p>
            </c:rich>
          </c:tx>
          <c:layout>
            <c:manualLayout>
              <c:xMode val="edge"/>
              <c:yMode val="edge"/>
              <c:x val="0.38990606659769894"/>
              <c:y val="0.9158333333333335"/>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hu-HU"/>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hu-HU"/>
          </a:p>
        </c:txPr>
        <c:crossAx val="-16498259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hu-HU"/>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205086928337922"/>
          <c:y val="5.3518602642039989E-2"/>
          <c:w val="0.90166107752541635"/>
          <c:h val="0.80179191648123205"/>
        </c:manualLayout>
      </c:layout>
      <c:barChart>
        <c:barDir val="col"/>
        <c:grouping val="stacked"/>
        <c:varyColors val="0"/>
        <c:ser>
          <c:idx val="0"/>
          <c:order val="0"/>
          <c:tx>
            <c:strRef>
              <c:f>ELONTES.XLS!$F$4:$CB$4</c:f>
              <c:strCache>
                <c:ptCount val="1"/>
                <c:pt idx="0">
                  <c:v>1940 1941 1942 1943 1944 1945 1946 1947 1948 1949 1950 1951 1952 1953 1954 1955 1956 1957 1958 1959 1960 1961 1962 1963 1964 1965 1966 1967 1968 1969 1970 1971 1972 1973 1974 1975 1976 1977 1978 1979 1980 1981 1982 1983 1984 1985 1986 1987 1988 1989 1990 </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ELONTES.XLS!$F$4:$BY$4</c:f>
              <c:numCache>
                <c:formatCode>General</c:formatCode>
                <c:ptCount val="72"/>
                <c:pt idx="0">
                  <c:v>1940</c:v>
                </c:pt>
                <c:pt idx="1">
                  <c:v>1941</c:v>
                </c:pt>
                <c:pt idx="2">
                  <c:v>1942</c:v>
                </c:pt>
                <c:pt idx="3">
                  <c:v>1943</c:v>
                </c:pt>
                <c:pt idx="4">
                  <c:v>1944</c:v>
                </c:pt>
                <c:pt idx="5">
                  <c:v>1945</c:v>
                </c:pt>
                <c:pt idx="6">
                  <c:v>1946</c:v>
                </c:pt>
                <c:pt idx="7">
                  <c:v>1947</c:v>
                </c:pt>
                <c:pt idx="8">
                  <c:v>1948</c:v>
                </c:pt>
                <c:pt idx="9">
                  <c:v>1949</c:v>
                </c:pt>
                <c:pt idx="10">
                  <c:v>1950</c:v>
                </c:pt>
                <c:pt idx="11">
                  <c:v>1951</c:v>
                </c:pt>
                <c:pt idx="12">
                  <c:v>1952</c:v>
                </c:pt>
                <c:pt idx="13">
                  <c:v>1953</c:v>
                </c:pt>
                <c:pt idx="14">
                  <c:v>1954</c:v>
                </c:pt>
                <c:pt idx="15">
                  <c:v>1955</c:v>
                </c:pt>
                <c:pt idx="16">
                  <c:v>1956</c:v>
                </c:pt>
                <c:pt idx="17">
                  <c:v>1957</c:v>
                </c:pt>
                <c:pt idx="18">
                  <c:v>1958</c:v>
                </c:pt>
                <c:pt idx="19">
                  <c:v>1959</c:v>
                </c:pt>
                <c:pt idx="20">
                  <c:v>1960</c:v>
                </c:pt>
                <c:pt idx="21">
                  <c:v>1961</c:v>
                </c:pt>
                <c:pt idx="22">
                  <c:v>1962</c:v>
                </c:pt>
                <c:pt idx="23">
                  <c:v>1963</c:v>
                </c:pt>
                <c:pt idx="24">
                  <c:v>1964</c:v>
                </c:pt>
                <c:pt idx="25">
                  <c:v>1965</c:v>
                </c:pt>
                <c:pt idx="26">
                  <c:v>1966</c:v>
                </c:pt>
                <c:pt idx="27">
                  <c:v>1967</c:v>
                </c:pt>
                <c:pt idx="28">
                  <c:v>1968</c:v>
                </c:pt>
                <c:pt idx="29">
                  <c:v>1969</c:v>
                </c:pt>
                <c:pt idx="30">
                  <c:v>1970</c:v>
                </c:pt>
                <c:pt idx="31">
                  <c:v>1971</c:v>
                </c:pt>
                <c:pt idx="32">
                  <c:v>1972</c:v>
                </c:pt>
                <c:pt idx="33">
                  <c:v>1973</c:v>
                </c:pt>
                <c:pt idx="34">
                  <c:v>1974</c:v>
                </c:pt>
                <c:pt idx="35">
                  <c:v>1975</c:v>
                </c:pt>
                <c:pt idx="36">
                  <c:v>1976</c:v>
                </c:pt>
                <c:pt idx="37">
                  <c:v>1977</c:v>
                </c:pt>
                <c:pt idx="38">
                  <c:v>1978</c:v>
                </c:pt>
                <c:pt idx="39">
                  <c:v>1979</c:v>
                </c:pt>
                <c:pt idx="40">
                  <c:v>1980</c:v>
                </c:pt>
                <c:pt idx="41">
                  <c:v>1981</c:v>
                </c:pt>
                <c:pt idx="42">
                  <c:v>1982</c:v>
                </c:pt>
                <c:pt idx="43">
                  <c:v>1983</c:v>
                </c:pt>
                <c:pt idx="44">
                  <c:v>1984</c:v>
                </c:pt>
                <c:pt idx="45">
                  <c:v>1985</c:v>
                </c:pt>
                <c:pt idx="46">
                  <c:v>1986</c:v>
                </c:pt>
                <c:pt idx="47">
                  <c:v>1987</c:v>
                </c:pt>
                <c:pt idx="48">
                  <c:v>1988</c:v>
                </c:pt>
                <c:pt idx="49">
                  <c:v>1989</c:v>
                </c:pt>
                <c:pt idx="50">
                  <c:v>1990</c:v>
                </c:pt>
                <c:pt idx="51">
                  <c:v>1991</c:v>
                </c:pt>
                <c:pt idx="52">
                  <c:v>1992</c:v>
                </c:pt>
                <c:pt idx="53">
                  <c:v>1993</c:v>
                </c:pt>
                <c:pt idx="54">
                  <c:v>1994</c:v>
                </c:pt>
                <c:pt idx="55">
                  <c:v>1995</c:v>
                </c:pt>
                <c:pt idx="56">
                  <c:v>1996</c:v>
                </c:pt>
                <c:pt idx="57">
                  <c:v>1997</c:v>
                </c:pt>
                <c:pt idx="58">
                  <c:v>1998</c:v>
                </c:pt>
                <c:pt idx="59">
                  <c:v>1999</c:v>
                </c:pt>
                <c:pt idx="60">
                  <c:v>2000</c:v>
                </c:pt>
                <c:pt idx="61">
                  <c:v>2001</c:v>
                </c:pt>
                <c:pt idx="62">
                  <c:v>2002</c:v>
                </c:pt>
                <c:pt idx="63">
                  <c:v>2003</c:v>
                </c:pt>
                <c:pt idx="64">
                  <c:v>2004</c:v>
                </c:pt>
                <c:pt idx="65">
                  <c:v>2005</c:v>
                </c:pt>
                <c:pt idx="66">
                  <c:v>2006</c:v>
                </c:pt>
                <c:pt idx="67">
                  <c:v>2007</c:v>
                </c:pt>
                <c:pt idx="68">
                  <c:v>2008</c:v>
                </c:pt>
                <c:pt idx="69">
                  <c:v>2009</c:v>
                </c:pt>
                <c:pt idx="70">
                  <c:v>2010</c:v>
                </c:pt>
                <c:pt idx="71">
                  <c:v>2011</c:v>
                </c:pt>
              </c:numCache>
            </c:numRef>
          </c:cat>
          <c:val>
            <c:numRef>
              <c:f>ELONTES.XLS!$F$5:$CB$5</c:f>
              <c:numCache>
                <c:formatCode>General</c:formatCode>
                <c:ptCount val="75"/>
                <c:pt idx="0">
                  <c:v>500</c:v>
                </c:pt>
                <c:pt idx="1">
                  <c:v>400</c:v>
                </c:pt>
                <c:pt idx="2">
                  <c:v>600</c:v>
                </c:pt>
                <c:pt idx="3">
                  <c:v>50</c:v>
                </c:pt>
                <c:pt idx="4">
                  <c:v>35</c:v>
                </c:pt>
                <c:pt idx="5">
                  <c:v>20</c:v>
                </c:pt>
                <c:pt idx="6">
                  <c:v>12</c:v>
                </c:pt>
                <c:pt idx="7">
                  <c:v>130</c:v>
                </c:pt>
                <c:pt idx="8">
                  <c:v>14</c:v>
                </c:pt>
                <c:pt idx="9">
                  <c:v>10</c:v>
                </c:pt>
                <c:pt idx="10">
                  <c:v>7</c:v>
                </c:pt>
                <c:pt idx="11">
                  <c:v>80</c:v>
                </c:pt>
                <c:pt idx="12">
                  <c:v>25</c:v>
                </c:pt>
                <c:pt idx="13">
                  <c:v>140</c:v>
                </c:pt>
                <c:pt idx="14">
                  <c:v>19</c:v>
                </c:pt>
                <c:pt idx="15">
                  <c:v>50</c:v>
                </c:pt>
                <c:pt idx="16">
                  <c:v>220</c:v>
                </c:pt>
                <c:pt idx="17">
                  <c:v>45</c:v>
                </c:pt>
                <c:pt idx="18">
                  <c:v>25</c:v>
                </c:pt>
                <c:pt idx="19">
                  <c:v>16</c:v>
                </c:pt>
                <c:pt idx="20">
                  <c:v>60</c:v>
                </c:pt>
                <c:pt idx="21">
                  <c:v>42</c:v>
                </c:pt>
                <c:pt idx="22">
                  <c:v>26</c:v>
                </c:pt>
                <c:pt idx="23">
                  <c:v>170</c:v>
                </c:pt>
                <c:pt idx="24">
                  <c:v>18</c:v>
                </c:pt>
                <c:pt idx="25">
                  <c:v>170</c:v>
                </c:pt>
                <c:pt idx="26">
                  <c:v>370</c:v>
                </c:pt>
                <c:pt idx="27">
                  <c:v>265</c:v>
                </c:pt>
                <c:pt idx="28">
                  <c:v>5</c:v>
                </c:pt>
                <c:pt idx="29">
                  <c:v>154</c:v>
                </c:pt>
                <c:pt idx="30">
                  <c:v>270</c:v>
                </c:pt>
                <c:pt idx="31">
                  <c:v>153</c:v>
                </c:pt>
                <c:pt idx="32">
                  <c:v>7</c:v>
                </c:pt>
                <c:pt idx="33">
                  <c:v>17</c:v>
                </c:pt>
                <c:pt idx="34">
                  <c:v>130</c:v>
                </c:pt>
                <c:pt idx="35">
                  <c:v>145</c:v>
                </c:pt>
                <c:pt idx="36">
                  <c:v>19</c:v>
                </c:pt>
                <c:pt idx="37">
                  <c:v>189</c:v>
                </c:pt>
                <c:pt idx="38">
                  <c:v>68</c:v>
                </c:pt>
                <c:pt idx="39">
                  <c:v>212</c:v>
                </c:pt>
                <c:pt idx="40">
                  <c:v>170</c:v>
                </c:pt>
                <c:pt idx="41">
                  <c:v>159</c:v>
                </c:pt>
                <c:pt idx="42">
                  <c:v>97</c:v>
                </c:pt>
                <c:pt idx="43">
                  <c:v>31</c:v>
                </c:pt>
                <c:pt idx="44">
                  <c:v>9</c:v>
                </c:pt>
                <c:pt idx="45">
                  <c:v>130</c:v>
                </c:pt>
                <c:pt idx="46">
                  <c:v>133</c:v>
                </c:pt>
                <c:pt idx="47">
                  <c:v>75</c:v>
                </c:pt>
                <c:pt idx="48">
                  <c:v>23</c:v>
                </c:pt>
                <c:pt idx="49">
                  <c:v>45</c:v>
                </c:pt>
                <c:pt idx="50">
                  <c:v>4</c:v>
                </c:pt>
                <c:pt idx="51">
                  <c:v>15</c:v>
                </c:pt>
                <c:pt idx="52">
                  <c:v>0</c:v>
                </c:pt>
                <c:pt idx="53">
                  <c:v>2</c:v>
                </c:pt>
                <c:pt idx="54">
                  <c:v>12</c:v>
                </c:pt>
                <c:pt idx="55">
                  <c:v>3</c:v>
                </c:pt>
                <c:pt idx="56">
                  <c:v>30</c:v>
                </c:pt>
                <c:pt idx="57">
                  <c:v>40</c:v>
                </c:pt>
                <c:pt idx="58">
                  <c:v>67</c:v>
                </c:pt>
                <c:pt idx="59">
                  <c:v>440</c:v>
                </c:pt>
                <c:pt idx="60">
                  <c:v>343</c:v>
                </c:pt>
                <c:pt idx="61">
                  <c:v>54</c:v>
                </c:pt>
                <c:pt idx="62">
                  <c:v>4</c:v>
                </c:pt>
                <c:pt idx="63">
                  <c:v>104</c:v>
                </c:pt>
                <c:pt idx="64">
                  <c:v>31</c:v>
                </c:pt>
                <c:pt idx="65">
                  <c:v>102</c:v>
                </c:pt>
                <c:pt idx="66">
                  <c:v>245</c:v>
                </c:pt>
                <c:pt idx="67">
                  <c:v>6</c:v>
                </c:pt>
                <c:pt idx="68">
                  <c:v>4</c:v>
                </c:pt>
                <c:pt idx="69">
                  <c:v>49</c:v>
                </c:pt>
                <c:pt idx="70">
                  <c:v>355</c:v>
                </c:pt>
                <c:pt idx="71">
                  <c:v>380</c:v>
                </c:pt>
                <c:pt idx="72">
                  <c:v>2</c:v>
                </c:pt>
                <c:pt idx="73">
                  <c:v>216</c:v>
                </c:pt>
                <c:pt idx="74">
                  <c:v>88</c:v>
                </c:pt>
              </c:numCache>
            </c:numRef>
          </c:val>
          <c:extLst>
            <c:ext xmlns:c16="http://schemas.microsoft.com/office/drawing/2014/chart" uri="{C3380CC4-5D6E-409C-BE32-E72D297353CC}">
              <c16:uniqueId val="{00000000-4A9A-4143-94DA-7B3DA2496854}"/>
            </c:ext>
          </c:extLst>
        </c:ser>
        <c:dLbls>
          <c:showLegendKey val="0"/>
          <c:showVal val="0"/>
          <c:showCatName val="0"/>
          <c:showSerName val="0"/>
          <c:showPercent val="0"/>
          <c:showBubbleSize val="0"/>
        </c:dLbls>
        <c:gapWidth val="150"/>
        <c:overlap val="100"/>
        <c:axId val="-1643531872"/>
        <c:axId val="-1643532416"/>
      </c:barChart>
      <c:catAx>
        <c:axId val="-164353187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hu-HU"/>
          </a:p>
        </c:txPr>
        <c:crossAx val="-1643532416"/>
        <c:crosses val="autoZero"/>
        <c:auto val="0"/>
        <c:lblAlgn val="ctr"/>
        <c:lblOffset val="100"/>
        <c:tickLblSkip val="10"/>
        <c:tickMarkSkip val="1"/>
        <c:noMultiLvlLbl val="0"/>
      </c:catAx>
      <c:valAx>
        <c:axId val="-16435324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hu-HU"/>
          </a:p>
        </c:txPr>
        <c:crossAx val="-1643531872"/>
        <c:crosses val="autoZero"/>
        <c:crossBetween val="between"/>
      </c:valAx>
      <c:spPr>
        <a:noFill/>
        <a:ln>
          <a:noFill/>
        </a:ln>
        <a:effectLst/>
      </c:spPr>
    </c:plotArea>
    <c:plotVisOnly val="0"/>
    <c:dispBlanksAs val="gap"/>
    <c:showDLblsOverMax val="0"/>
  </c:chart>
  <c:spPr>
    <a:noFill/>
    <a:ln>
      <a:noFill/>
    </a:ln>
    <a:effectLst/>
  </c:spPr>
  <c:txPr>
    <a:bodyPr/>
    <a:lstStyle/>
    <a:p>
      <a:pPr>
        <a:defRPr/>
      </a:pPr>
      <a:endParaRPr lang="hu-H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61481" cy="500684"/>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sz="quarter" idx="1"/>
          </p:nvPr>
        </p:nvSpPr>
        <p:spPr>
          <a:xfrm>
            <a:off x="3871125" y="0"/>
            <a:ext cx="2961481" cy="500684"/>
          </a:xfrm>
          <a:prstGeom prst="rect">
            <a:avLst/>
          </a:prstGeom>
        </p:spPr>
        <p:txBody>
          <a:bodyPr vert="horz" lIns="91440" tIns="45720" rIns="91440" bIns="45720" rtlCol="0"/>
          <a:lstStyle>
            <a:lvl1pPr algn="r">
              <a:defRPr sz="1200"/>
            </a:lvl1pPr>
          </a:lstStyle>
          <a:p>
            <a:fld id="{43692AE8-388E-46BC-8A3B-BC41679FB3E5}" type="datetimeFigureOut">
              <a:rPr lang="hu-HU" smtClean="0"/>
              <a:t>2018. 11. 15.</a:t>
            </a:fld>
            <a:endParaRPr lang="hu-HU"/>
          </a:p>
        </p:txBody>
      </p:sp>
      <p:sp>
        <p:nvSpPr>
          <p:cNvPr id="4" name="Élőláb helye 3"/>
          <p:cNvSpPr>
            <a:spLocks noGrp="1"/>
          </p:cNvSpPr>
          <p:nvPr>
            <p:ph type="ftr" sz="quarter" idx="2"/>
          </p:nvPr>
        </p:nvSpPr>
        <p:spPr>
          <a:xfrm>
            <a:off x="0" y="9478342"/>
            <a:ext cx="2961481" cy="500683"/>
          </a:xfrm>
          <a:prstGeom prst="rect">
            <a:avLst/>
          </a:prstGeom>
        </p:spPr>
        <p:txBody>
          <a:bodyPr vert="horz" lIns="91440" tIns="45720" rIns="91440" bIns="45720" rtlCol="0" anchor="b"/>
          <a:lstStyle>
            <a:lvl1pPr algn="l">
              <a:defRPr sz="1200"/>
            </a:lvl1pPr>
          </a:lstStyle>
          <a:p>
            <a:endParaRPr lang="hu-HU"/>
          </a:p>
        </p:txBody>
      </p:sp>
      <p:sp>
        <p:nvSpPr>
          <p:cNvPr id="5" name="Dia számának helye 4"/>
          <p:cNvSpPr>
            <a:spLocks noGrp="1"/>
          </p:cNvSpPr>
          <p:nvPr>
            <p:ph type="sldNum" sz="quarter" idx="3"/>
          </p:nvPr>
        </p:nvSpPr>
        <p:spPr>
          <a:xfrm>
            <a:off x="3871125" y="9478342"/>
            <a:ext cx="2961481" cy="500683"/>
          </a:xfrm>
          <a:prstGeom prst="rect">
            <a:avLst/>
          </a:prstGeom>
        </p:spPr>
        <p:txBody>
          <a:bodyPr vert="horz" lIns="91440" tIns="45720" rIns="91440" bIns="45720" rtlCol="0" anchor="b"/>
          <a:lstStyle>
            <a:lvl1pPr algn="r">
              <a:defRPr sz="1200"/>
            </a:lvl1pPr>
          </a:lstStyle>
          <a:p>
            <a:fld id="{C984C095-B068-4B41-84E3-B11AD7958655}" type="slidenum">
              <a:rPr lang="hu-HU" smtClean="0"/>
              <a:t>‹#›</a:t>
            </a:fld>
            <a:endParaRPr lang="hu-HU"/>
          </a:p>
        </p:txBody>
      </p:sp>
    </p:spTree>
    <p:extLst>
      <p:ext uri="{BB962C8B-B14F-4D97-AF65-F5344CB8AC3E}">
        <p14:creationId xmlns:p14="http://schemas.microsoft.com/office/powerpoint/2010/main" val="12669031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61481" cy="50068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71125" y="0"/>
            <a:ext cx="2961481" cy="500684"/>
          </a:xfrm>
          <a:prstGeom prst="rect">
            <a:avLst/>
          </a:prstGeom>
        </p:spPr>
        <p:txBody>
          <a:bodyPr vert="horz" lIns="91440" tIns="45720" rIns="91440" bIns="45720" rtlCol="0"/>
          <a:lstStyle>
            <a:lvl1pPr algn="r">
              <a:defRPr sz="1200"/>
            </a:lvl1pPr>
          </a:lstStyle>
          <a:p>
            <a:fld id="{551FEE63-A9AC-6641-8511-BB7A131C9DD5}" type="datetimeFigureOut">
              <a:rPr lang="en-US" smtClean="0"/>
              <a:t>11/15/2018</a:t>
            </a:fld>
            <a:endParaRPr lang="en-US"/>
          </a:p>
        </p:txBody>
      </p:sp>
      <p:sp>
        <p:nvSpPr>
          <p:cNvPr id="4" name="Slide Image Placeholder 3"/>
          <p:cNvSpPr>
            <a:spLocks noGrp="1" noRot="1" noChangeAspect="1"/>
          </p:cNvSpPr>
          <p:nvPr>
            <p:ph type="sldImg" idx="2"/>
          </p:nvPr>
        </p:nvSpPr>
        <p:spPr>
          <a:xfrm>
            <a:off x="425450" y="1247775"/>
            <a:ext cx="5984875" cy="3367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3419" y="4802406"/>
            <a:ext cx="5467350" cy="3929241"/>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78342"/>
            <a:ext cx="2961481" cy="50068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71125" y="9478342"/>
            <a:ext cx="2961481" cy="500683"/>
          </a:xfrm>
          <a:prstGeom prst="rect">
            <a:avLst/>
          </a:prstGeom>
        </p:spPr>
        <p:txBody>
          <a:bodyPr vert="horz" lIns="91440" tIns="45720" rIns="91440" bIns="45720" rtlCol="0" anchor="b"/>
          <a:lstStyle>
            <a:lvl1pPr algn="r">
              <a:defRPr sz="1200"/>
            </a:lvl1pPr>
          </a:lstStyle>
          <a:p>
            <a:fld id="{AF057E06-6D32-F440-8120-F9ADDEB219AF}" type="slidenum">
              <a:rPr lang="en-US" smtClean="0"/>
              <a:t>‹#›</a:t>
            </a:fld>
            <a:endParaRPr lang="en-US"/>
          </a:p>
        </p:txBody>
      </p:sp>
    </p:spTree>
    <p:extLst>
      <p:ext uri="{BB962C8B-B14F-4D97-AF65-F5344CB8AC3E}">
        <p14:creationId xmlns:p14="http://schemas.microsoft.com/office/powerpoint/2010/main" val="612353198"/>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en-US" dirty="0" smtClean="0"/>
              <a:t>Soil degradation is usually a complex process in which several features can be recognized that contribute to </a:t>
            </a:r>
            <a:r>
              <a:rPr lang="en-US" dirty="0" err="1" smtClean="0"/>
              <a:t>unfavourable</a:t>
            </a:r>
            <a:r>
              <a:rPr lang="en-US" dirty="0" smtClean="0"/>
              <a:t> changes in soil processes and soil properties; loss or decrease of soil fertility and productive capacity; limitations in normal soil functions; and/or to serious environmental deterioration. Soil degradation may be the result of natural factors and/or human activities.</a:t>
            </a:r>
            <a:endParaRPr lang="hu-HU" dirty="0"/>
          </a:p>
        </p:txBody>
      </p:sp>
      <p:sp>
        <p:nvSpPr>
          <p:cNvPr id="4" name="Dia számának helye 3"/>
          <p:cNvSpPr>
            <a:spLocks noGrp="1"/>
          </p:cNvSpPr>
          <p:nvPr>
            <p:ph type="sldNum" sz="quarter" idx="10"/>
          </p:nvPr>
        </p:nvSpPr>
        <p:spPr/>
        <p:txBody>
          <a:bodyPr/>
          <a:lstStyle/>
          <a:p>
            <a:fld id="{E76DE4C5-C649-40AC-A976-E50545ECC49F}" type="slidenum">
              <a:rPr lang="hu-HU" smtClean="0"/>
              <a:t>10</a:t>
            </a:fld>
            <a:endParaRPr lang="hu-HU"/>
          </a:p>
        </p:txBody>
      </p:sp>
    </p:spTree>
    <p:extLst>
      <p:ext uri="{BB962C8B-B14F-4D97-AF65-F5344CB8AC3E}">
        <p14:creationId xmlns:p14="http://schemas.microsoft.com/office/powerpoint/2010/main" val="2947851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425450" y="1247775"/>
            <a:ext cx="5984875" cy="3367088"/>
          </a:xfrm>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F0830749-97B6-49D7-A60A-E83B7F914729}" type="slidenum">
              <a:rPr lang="hu-HU" smtClean="0"/>
              <a:t>19</a:t>
            </a:fld>
            <a:endParaRPr lang="hu-HU"/>
          </a:p>
        </p:txBody>
      </p:sp>
    </p:spTree>
    <p:extLst>
      <p:ext uri="{BB962C8B-B14F-4D97-AF65-F5344CB8AC3E}">
        <p14:creationId xmlns:p14="http://schemas.microsoft.com/office/powerpoint/2010/main" val="26987943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ímdia">
    <p:spTree>
      <p:nvGrpSpPr>
        <p:cNvPr id="1" name=""/>
        <p:cNvGrpSpPr/>
        <p:nvPr/>
      </p:nvGrpSpPr>
      <p:grpSpPr>
        <a:xfrm>
          <a:off x="0" y="0"/>
          <a:ext cx="0" cy="0"/>
          <a:chOff x="0" y="0"/>
          <a:chExt cx="0" cy="0"/>
        </a:xfrm>
      </p:grpSpPr>
      <p:sp>
        <p:nvSpPr>
          <p:cNvPr id="9" name="Rectangle 8"/>
          <p:cNvSpPr/>
          <p:nvPr userDrawn="1"/>
        </p:nvSpPr>
        <p:spPr>
          <a:xfrm>
            <a:off x="3384550" y="0"/>
            <a:ext cx="5759450" cy="5143500"/>
          </a:xfrm>
          <a:prstGeom prst="rect">
            <a:avLst/>
          </a:prstGeom>
          <a:gradFill flip="none" rotWithShape="1">
            <a:gsLst>
              <a:gs pos="0">
                <a:schemeClr val="accent2"/>
              </a:gs>
              <a:gs pos="30000">
                <a:srgbClr val="1B5C93">
                  <a:alpha val="91765"/>
                </a:srgbClr>
              </a:gs>
              <a:gs pos="18000">
                <a:schemeClr val="tx2">
                  <a:alpha val="75000"/>
                  <a:lumMod val="100000"/>
                </a:schemeClr>
              </a:gs>
              <a:gs pos="54000">
                <a:srgbClr val="00386E"/>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3779838" y="303213"/>
            <a:ext cx="4968875" cy="1963725"/>
          </a:xfrm>
        </p:spPr>
        <p:txBody>
          <a:bodyPr anchor="b" anchorCtr="0"/>
          <a:lstStyle>
            <a:lvl1pPr algn="l">
              <a:defRPr sz="3400" b="0" i="0" baseline="0">
                <a:solidFill>
                  <a:schemeClr val="bg1">
                    <a:lumMod val="95000"/>
                  </a:schemeClr>
                </a:solidFill>
              </a:defRPr>
            </a:lvl1pPr>
          </a:lstStyle>
          <a:p>
            <a:r>
              <a:rPr lang="en-US" dirty="0" err="1" smtClean="0"/>
              <a:t>Ez</a:t>
            </a:r>
            <a:r>
              <a:rPr lang="en-US" dirty="0" smtClean="0"/>
              <a:t> a </a:t>
            </a:r>
            <a:r>
              <a:rPr lang="en-US" dirty="0" err="1" smtClean="0"/>
              <a:t>címsor</a:t>
            </a:r>
            <a:r>
              <a:rPr lang="en-US" dirty="0" smtClean="0"/>
              <a:t> a </a:t>
            </a:r>
            <a:r>
              <a:rPr lang="en-US" dirty="0" err="1" smtClean="0"/>
              <a:t>prezentáció</a:t>
            </a:r>
            <a:r>
              <a:rPr lang="en-US" dirty="0" smtClean="0"/>
              <a:t> </a:t>
            </a:r>
            <a:r>
              <a:rPr lang="en-US" dirty="0" err="1" smtClean="0"/>
              <a:t>címsorának</a:t>
            </a:r>
            <a:r>
              <a:rPr lang="en-US" dirty="0" smtClean="0"/>
              <a:t> </a:t>
            </a:r>
            <a:r>
              <a:rPr lang="en-US" dirty="0" err="1" smtClean="0"/>
              <a:t>helye</a:t>
            </a:r>
            <a:endParaRPr lang="en-US" dirty="0"/>
          </a:p>
        </p:txBody>
      </p:sp>
      <p:sp>
        <p:nvSpPr>
          <p:cNvPr id="3" name="Subtitle 2"/>
          <p:cNvSpPr>
            <a:spLocks noGrp="1"/>
          </p:cNvSpPr>
          <p:nvPr>
            <p:ph type="subTitle" idx="1" hasCustomPrompt="1"/>
          </p:nvPr>
        </p:nvSpPr>
        <p:spPr>
          <a:xfrm>
            <a:off x="3779837" y="3184524"/>
            <a:ext cx="4968875" cy="638081"/>
          </a:xfrm>
        </p:spPr>
        <p:txBody>
          <a:bodyPr/>
          <a:lstStyle>
            <a:lvl1pPr marL="0" indent="0" algn="l">
              <a:buNone/>
              <a:defRPr sz="2100" b="1" i="0" cap="all" spc="100" baseline="0">
                <a:solidFill>
                  <a:schemeClr val="accent2">
                    <a:lumMod val="60000"/>
                    <a:lumOff val="40000"/>
                  </a:schemeClr>
                </a:solidFill>
                <a:latin typeface="Constantia"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err="1" smtClean="0"/>
              <a:t>Előadó</a:t>
            </a:r>
            <a:r>
              <a:rPr lang="en-US" dirty="0" smtClean="0"/>
              <a:t> </a:t>
            </a:r>
            <a:r>
              <a:rPr lang="en-US" dirty="0" err="1" smtClean="0"/>
              <a:t>neve</a:t>
            </a:r>
            <a:endParaRPr lang="en-US" dirty="0"/>
          </a:p>
        </p:txBody>
      </p:sp>
      <p:sp>
        <p:nvSpPr>
          <p:cNvPr id="6" name="Slide Number Placeholder 5"/>
          <p:cNvSpPr>
            <a:spLocks noGrp="1"/>
          </p:cNvSpPr>
          <p:nvPr>
            <p:ph type="sldNum" sz="quarter" idx="12"/>
          </p:nvPr>
        </p:nvSpPr>
        <p:spPr/>
        <p:txBody>
          <a:bodyPr/>
          <a:lstStyle/>
          <a:p>
            <a:fld id="{FD7096EC-A894-4F47-929A-65581C0900F7}" type="slidenum">
              <a:rPr lang="en-US" smtClean="0"/>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7465" y="498052"/>
            <a:ext cx="1909813" cy="1258824"/>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48088" y="2664110"/>
            <a:ext cx="395630" cy="50292"/>
          </a:xfrm>
          <a:prstGeom prst="rect">
            <a:avLst/>
          </a:prstGeom>
        </p:spPr>
      </p:pic>
      <p:sp>
        <p:nvSpPr>
          <p:cNvPr id="14" name="Text Placeholder 2"/>
          <p:cNvSpPr>
            <a:spLocks noGrp="1"/>
          </p:cNvSpPr>
          <p:nvPr>
            <p:ph type="body" idx="13" hasCustomPrompt="1"/>
          </p:nvPr>
        </p:nvSpPr>
        <p:spPr>
          <a:xfrm>
            <a:off x="3779838" y="3822605"/>
            <a:ext cx="4968874" cy="657320"/>
          </a:xfrm>
        </p:spPr>
        <p:txBody>
          <a:bodyPr/>
          <a:lstStyle>
            <a:lvl1pPr marL="0" indent="0">
              <a:buNone/>
              <a:defRPr sz="1600" cap="all" spc="100" baseline="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err="1" smtClean="0"/>
              <a:t>Intézmény</a:t>
            </a:r>
            <a:r>
              <a:rPr lang="en-US" dirty="0" smtClean="0"/>
              <a:t> </a:t>
            </a:r>
            <a:r>
              <a:rPr lang="en-US" dirty="0" err="1" smtClean="0"/>
              <a:t>neve</a:t>
            </a:r>
            <a:endParaRPr lang="en-US" dirty="0" smtClean="0"/>
          </a:p>
        </p:txBody>
      </p:sp>
      <p:sp>
        <p:nvSpPr>
          <p:cNvPr id="10" name="Text Placeholder 2"/>
          <p:cNvSpPr>
            <a:spLocks noGrp="1"/>
          </p:cNvSpPr>
          <p:nvPr>
            <p:ph type="body" idx="14" hasCustomPrompt="1"/>
          </p:nvPr>
        </p:nvSpPr>
        <p:spPr>
          <a:xfrm>
            <a:off x="3779838" y="4285851"/>
            <a:ext cx="2128043" cy="239950"/>
          </a:xfrm>
        </p:spPr>
        <p:txBody>
          <a:bodyPr anchor="b"/>
          <a:lstStyle>
            <a:lvl1pPr marL="0" indent="0">
              <a:buNone/>
              <a:defRPr sz="1500" cap="all" spc="100" baseline="0">
                <a:solidFill>
                  <a:srgbClr val="BACEE3"/>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smtClean="0"/>
              <a:t>2018. November 00.</a:t>
            </a:r>
          </a:p>
        </p:txBody>
      </p:sp>
      <p:sp>
        <p:nvSpPr>
          <p:cNvPr id="4" name="TextBox 3"/>
          <p:cNvSpPr txBox="1"/>
          <p:nvPr userDrawn="1"/>
        </p:nvSpPr>
        <p:spPr>
          <a:xfrm>
            <a:off x="204029" y="4285851"/>
            <a:ext cx="3180521" cy="261610"/>
          </a:xfrm>
          <a:prstGeom prst="rect">
            <a:avLst/>
          </a:prstGeom>
          <a:noFill/>
        </p:spPr>
        <p:txBody>
          <a:bodyPr wrap="square" rtlCol="0">
            <a:spAutoFit/>
          </a:bodyPr>
          <a:lstStyle/>
          <a:p>
            <a:r>
              <a:rPr lang="en-US" sz="1100" b="1" i="1" kern="1200" spc="200" baseline="0" dirty="0" smtClean="0">
                <a:solidFill>
                  <a:srgbClr val="BACEE3"/>
                </a:solidFill>
                <a:effectLst/>
                <a:latin typeface="Ideal Sans Book" charset="0"/>
                <a:ea typeface="Ideal Sans Book" charset="0"/>
                <a:cs typeface="Ideal Sans Book" charset="0"/>
              </a:rPr>
              <a:t>2018</a:t>
            </a:r>
            <a:r>
              <a:rPr lang="en-US" sz="1100" b="1" i="1" kern="1200" spc="200" baseline="0" dirty="0" smtClean="0">
                <a:solidFill>
                  <a:schemeClr val="tx1"/>
                </a:solidFill>
                <a:effectLst/>
                <a:latin typeface="Ideal Sans Book" charset="0"/>
                <a:ea typeface="Ideal Sans Book" charset="0"/>
                <a:cs typeface="Ideal Sans Book" charset="0"/>
              </a:rPr>
              <a:t> </a:t>
            </a:r>
            <a:r>
              <a:rPr lang="en-US" sz="1100" b="1" i="1" kern="1200" spc="200" baseline="0" dirty="0" smtClean="0">
                <a:solidFill>
                  <a:srgbClr val="00386E"/>
                </a:solidFill>
                <a:effectLst/>
                <a:latin typeface="Ideal Sans Book" charset="0"/>
                <a:ea typeface="Ideal Sans Book" charset="0"/>
                <a:cs typeface="Ideal Sans Book" charset="0"/>
              </a:rPr>
              <a:t>HATÁRTALAN TUDOMÁNY</a:t>
            </a:r>
            <a:endParaRPr lang="hu-HU" sz="1100" b="1" i="1" spc="200" baseline="0" dirty="0">
              <a:solidFill>
                <a:srgbClr val="00386E"/>
              </a:solidFill>
              <a:latin typeface="Ideal Sans Book" charset="0"/>
              <a:ea typeface="Ideal Sans Book" charset="0"/>
              <a:cs typeface="Ideal Sans Book" charset="0"/>
            </a:endParaRPr>
          </a:p>
        </p:txBody>
      </p:sp>
    </p:spTree>
    <p:extLst>
      <p:ext uri="{BB962C8B-B14F-4D97-AF65-F5344CB8AC3E}">
        <p14:creationId xmlns:p14="http://schemas.microsoft.com/office/powerpoint/2010/main" val="192532621"/>
      </p:ext>
    </p:extLst>
  </p:cSld>
  <p:clrMapOvr>
    <a:masterClrMapping/>
  </p:clrMapOvr>
  <p:extLst mod="1">
    <p:ext uri="{DCECCB84-F9BA-43D5-87BE-67443E8EF086}">
      <p15:sldGuideLst xmlns:p15="http://schemas.microsoft.com/office/powerpoint/2012/main">
        <p15:guide id="1" pos="2132" userDrawn="1">
          <p15:clr>
            <a:srgbClr val="FBAE40"/>
          </p15:clr>
        </p15:guide>
        <p15:guide id="2" orient="horz" pos="282" userDrawn="1">
          <p15:clr>
            <a:srgbClr val="FBAE40"/>
          </p15:clr>
        </p15:guide>
        <p15:guide id="3" pos="2381" userDrawn="1">
          <p15:clr>
            <a:srgbClr val="FBAE40"/>
          </p15:clr>
        </p15:guide>
        <p15:guide id="4" orient="horz" pos="2006" userDrawn="1">
          <p15:clr>
            <a:srgbClr val="FBAE40"/>
          </p15:clr>
        </p15:guide>
        <p15:guide id="5"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err="1" smtClean="0"/>
              <a:t>Ez</a:t>
            </a:r>
            <a:r>
              <a:rPr lang="en-US" dirty="0" smtClean="0"/>
              <a:t> a </a:t>
            </a:r>
            <a:r>
              <a:rPr lang="en-US" dirty="0" err="1" smtClean="0"/>
              <a:t>címsor</a:t>
            </a:r>
            <a:r>
              <a:rPr lang="en-US" dirty="0" smtClean="0"/>
              <a:t> a </a:t>
            </a:r>
            <a:r>
              <a:rPr lang="en-US" dirty="0" err="1" smtClean="0"/>
              <a:t>dia</a:t>
            </a:r>
            <a:r>
              <a:rPr lang="en-US" dirty="0" smtClean="0"/>
              <a:t> </a:t>
            </a:r>
            <a:r>
              <a:rPr lang="en-US" dirty="0" err="1" smtClean="0"/>
              <a:t>címének</a:t>
            </a:r>
            <a:r>
              <a:rPr lang="en-US" dirty="0" smtClean="0"/>
              <a:t> a </a:t>
            </a:r>
            <a:r>
              <a:rPr lang="en-US" dirty="0" err="1" smtClean="0"/>
              <a:t>helye</a:t>
            </a:r>
            <a:r>
              <a:rPr lang="en-US" dirty="0" smtClean="0"/>
              <a:t>, </a:t>
            </a:r>
            <a:r>
              <a:rPr lang="en-US" dirty="0" err="1" smtClean="0"/>
              <a:t>kérjük</a:t>
            </a:r>
            <a:r>
              <a:rPr lang="en-US" dirty="0" smtClean="0"/>
              <a:t>, ide </a:t>
            </a:r>
            <a:r>
              <a:rPr lang="en-US" dirty="0" err="1" smtClean="0"/>
              <a:t>írja</a:t>
            </a:r>
            <a:r>
              <a:rPr lang="en-US" dirty="0" smtClean="0"/>
              <a:t> a </a:t>
            </a:r>
            <a:r>
              <a:rPr lang="en-US" dirty="0" err="1" smtClean="0"/>
              <a:t>címet</a:t>
            </a:r>
            <a:r>
              <a:rPr lang="en-US" dirty="0" smtClean="0"/>
              <a:t>, </a:t>
            </a:r>
            <a:r>
              <a:rPr lang="en-US" dirty="0" err="1" smtClean="0"/>
              <a:t>amely</a:t>
            </a:r>
            <a:r>
              <a:rPr lang="en-US" dirty="0" smtClean="0"/>
              <a:t> </a:t>
            </a:r>
            <a:r>
              <a:rPr lang="en-US" dirty="0" err="1" smtClean="0"/>
              <a:t>kétsoros</a:t>
            </a:r>
            <a:r>
              <a:rPr lang="en-US" dirty="0" smtClean="0"/>
              <a:t> is </a:t>
            </a:r>
            <a:r>
              <a:rPr lang="en-US" dirty="0" err="1" smtClean="0"/>
              <a:t>lehet</a:t>
            </a:r>
            <a:endParaRPr lang="en-US" dirty="0"/>
          </a:p>
        </p:txBody>
      </p:sp>
      <p:sp>
        <p:nvSpPr>
          <p:cNvPr id="3" name="Content Placeholder 2"/>
          <p:cNvSpPr>
            <a:spLocks noGrp="1"/>
          </p:cNvSpPr>
          <p:nvPr>
            <p:ph idx="1" hasCustomPrompt="1"/>
          </p:nvPr>
        </p:nvSpPr>
        <p:spPr>
          <a:xfrm>
            <a:off x="1042988" y="1491925"/>
            <a:ext cx="7705725" cy="2988000"/>
          </a:xfrm>
        </p:spPr>
        <p:txBody>
          <a:bodyPr/>
          <a:lstStyle>
            <a:lvl1pPr>
              <a:defRPr baseline="0"/>
            </a:lvl1pPr>
            <a:lvl2pPr>
              <a:defRPr baseline="0"/>
            </a:lvl2pPr>
            <a:lvl3pPr>
              <a:defRPr baseline="0"/>
            </a:lvl3pPr>
            <a:lvl4pPr>
              <a:defRPr baseline="0"/>
            </a:lvl4pPr>
            <a:lvl5pPr>
              <a:defRPr baseline="0"/>
            </a:lvl5pPr>
          </a:lstStyle>
          <a:p>
            <a:pPr lvl="0"/>
            <a:r>
              <a:rPr lang="en-US" dirty="0" err="1" smtClean="0"/>
              <a:t>Az</a:t>
            </a:r>
            <a:r>
              <a:rPr lang="en-US" dirty="0" smtClean="0"/>
              <a:t> </a:t>
            </a:r>
            <a:r>
              <a:rPr lang="en-US" dirty="0" err="1" smtClean="0"/>
              <a:t>emlékezetes</a:t>
            </a:r>
            <a:r>
              <a:rPr lang="en-US" dirty="0" smtClean="0"/>
              <a:t> </a:t>
            </a:r>
            <a:r>
              <a:rPr lang="en-US" dirty="0" err="1" smtClean="0"/>
              <a:t>prezentáció</a:t>
            </a:r>
            <a:r>
              <a:rPr lang="en-US" dirty="0" smtClean="0"/>
              <a:t> </a:t>
            </a:r>
            <a:r>
              <a:rPr lang="en-US" dirty="0" err="1" smtClean="0"/>
              <a:t>fő</a:t>
            </a:r>
            <a:r>
              <a:rPr lang="en-US" dirty="0" smtClean="0"/>
              <a:t> </a:t>
            </a:r>
            <a:r>
              <a:rPr lang="en-US" dirty="0" err="1" smtClean="0"/>
              <a:t>jellemzője</a:t>
            </a:r>
            <a:r>
              <a:rPr lang="en-US" dirty="0" smtClean="0"/>
              <a:t> a </a:t>
            </a:r>
            <a:r>
              <a:rPr lang="en-US" dirty="0" err="1" smtClean="0"/>
              <a:t>viszonylag</a:t>
            </a:r>
            <a:r>
              <a:rPr lang="en-US" dirty="0" smtClean="0"/>
              <a:t> </a:t>
            </a:r>
            <a:r>
              <a:rPr lang="en-US" dirty="0" err="1" smtClean="0"/>
              <a:t>kevés</a:t>
            </a:r>
            <a:r>
              <a:rPr lang="en-US" dirty="0" smtClean="0"/>
              <a:t>, de </a:t>
            </a:r>
            <a:r>
              <a:rPr lang="en-US" dirty="0" err="1" smtClean="0"/>
              <a:t>informatív</a:t>
            </a:r>
            <a:r>
              <a:rPr lang="en-US" dirty="0" smtClean="0"/>
              <a:t> </a:t>
            </a:r>
            <a:r>
              <a:rPr lang="en-US" dirty="0" err="1" smtClean="0"/>
              <a:t>és</a:t>
            </a:r>
            <a:r>
              <a:rPr lang="en-US" dirty="0" smtClean="0"/>
              <a:t> </a:t>
            </a:r>
            <a:r>
              <a:rPr lang="en-US" dirty="0" err="1" smtClean="0"/>
              <a:t>viszonylag</a:t>
            </a:r>
            <a:r>
              <a:rPr lang="en-US" dirty="0" smtClean="0"/>
              <a:t> </a:t>
            </a:r>
            <a:r>
              <a:rPr lang="en-US" dirty="0" err="1" smtClean="0"/>
              <a:t>rövid</a:t>
            </a:r>
            <a:r>
              <a:rPr lang="en-US" dirty="0" smtClean="0"/>
              <a:t>, </a:t>
            </a:r>
            <a:r>
              <a:rPr lang="en-US" dirty="0" err="1" smtClean="0"/>
              <a:t>jól</a:t>
            </a:r>
            <a:r>
              <a:rPr lang="en-US" dirty="0" smtClean="0"/>
              <a:t> </a:t>
            </a:r>
            <a:r>
              <a:rPr lang="en-US" dirty="0" err="1" smtClean="0"/>
              <a:t>strukturált</a:t>
            </a:r>
            <a:r>
              <a:rPr lang="en-US" dirty="0" smtClean="0"/>
              <a:t> </a:t>
            </a:r>
            <a:r>
              <a:rPr lang="en-US" dirty="0" err="1" smtClean="0"/>
              <a:t>szöveg</a:t>
            </a:r>
            <a:r>
              <a:rPr lang="en-US" dirty="0" smtClean="0"/>
              <a:t>. A </a:t>
            </a:r>
            <a:r>
              <a:rPr lang="en-US" dirty="0" err="1" smtClean="0"/>
              <a:t>legkisebb</a:t>
            </a:r>
            <a:r>
              <a:rPr lang="en-US" dirty="0" smtClean="0"/>
              <a:t>, </a:t>
            </a:r>
            <a:r>
              <a:rPr lang="en-US" dirty="0" err="1" smtClean="0"/>
              <a:t>az</a:t>
            </a:r>
            <a:r>
              <a:rPr lang="en-US" dirty="0" smtClean="0"/>
              <a:t> MTA </a:t>
            </a:r>
            <a:r>
              <a:rPr lang="en-US" dirty="0" err="1" smtClean="0"/>
              <a:t>Székház</a:t>
            </a:r>
            <a:r>
              <a:rPr lang="en-US" dirty="0" smtClean="0"/>
              <a:t> </a:t>
            </a:r>
            <a:r>
              <a:rPr lang="en-US" dirty="0" err="1" smtClean="0"/>
              <a:t>Dísztermének</a:t>
            </a:r>
            <a:r>
              <a:rPr lang="en-US" dirty="0" smtClean="0"/>
              <a:t> </a:t>
            </a:r>
            <a:r>
              <a:rPr lang="en-US" dirty="0" err="1" smtClean="0"/>
              <a:t>utolsó</a:t>
            </a:r>
            <a:r>
              <a:rPr lang="en-US" dirty="0" smtClean="0"/>
              <a:t> </a:t>
            </a:r>
            <a:r>
              <a:rPr lang="en-US" dirty="0" err="1" smtClean="0"/>
              <a:t>sorából</a:t>
            </a:r>
            <a:r>
              <a:rPr lang="en-US" dirty="0" smtClean="0"/>
              <a:t> is </a:t>
            </a:r>
            <a:r>
              <a:rPr lang="en-US" dirty="0" err="1" smtClean="0"/>
              <a:t>még</a:t>
            </a:r>
            <a:r>
              <a:rPr lang="en-US" dirty="0" smtClean="0"/>
              <a:t> </a:t>
            </a:r>
            <a:r>
              <a:rPr lang="en-US" dirty="0" err="1" smtClean="0"/>
              <a:t>jól</a:t>
            </a:r>
            <a:r>
              <a:rPr lang="en-US" dirty="0" smtClean="0"/>
              <a:t> </a:t>
            </a:r>
            <a:r>
              <a:rPr lang="en-US" dirty="0" err="1" smtClean="0"/>
              <a:t>olvasható</a:t>
            </a:r>
            <a:r>
              <a:rPr lang="en-US" dirty="0" smtClean="0"/>
              <a:t> </a:t>
            </a:r>
            <a:r>
              <a:rPr lang="en-US" dirty="0" err="1" smtClean="0"/>
              <a:t>betűméret</a:t>
            </a:r>
            <a:r>
              <a:rPr lang="en-US" dirty="0" smtClean="0"/>
              <a:t>: 18 </a:t>
            </a:r>
            <a:r>
              <a:rPr lang="en-US" dirty="0" err="1" smtClean="0"/>
              <a:t>pont</a:t>
            </a:r>
            <a:r>
              <a:rPr lang="en-US" dirty="0" smtClean="0"/>
              <a:t>. A </a:t>
            </a:r>
            <a:r>
              <a:rPr lang="en-US" dirty="0" err="1" smtClean="0"/>
              <a:t>diára</a:t>
            </a:r>
            <a:r>
              <a:rPr lang="en-US" dirty="0" smtClean="0"/>
              <a:t> </a:t>
            </a:r>
            <a:r>
              <a:rPr lang="en-US" dirty="0" err="1" smtClean="0"/>
              <a:t>az</a:t>
            </a:r>
            <a:r>
              <a:rPr lang="en-US" dirty="0" smtClean="0"/>
              <a:t> </a:t>
            </a:r>
            <a:r>
              <a:rPr lang="en-US" dirty="0" err="1" smtClean="0"/>
              <a:t>ikonok</a:t>
            </a:r>
            <a:r>
              <a:rPr lang="en-US" dirty="0" smtClean="0"/>
              <a:t> </a:t>
            </a:r>
            <a:r>
              <a:rPr lang="en-US" dirty="0" err="1" smtClean="0"/>
              <a:t>segítségével</a:t>
            </a:r>
            <a:r>
              <a:rPr lang="en-US" dirty="0" smtClean="0"/>
              <a:t> </a:t>
            </a:r>
            <a:r>
              <a:rPr lang="en-US" dirty="0" err="1" smtClean="0"/>
              <a:t>beszúrhatók</a:t>
            </a:r>
            <a:r>
              <a:rPr lang="en-US" dirty="0" smtClean="0"/>
              <a:t> </a:t>
            </a:r>
            <a:r>
              <a:rPr lang="en-US" dirty="0" err="1" smtClean="0"/>
              <a:t>nem</a:t>
            </a:r>
            <a:r>
              <a:rPr lang="en-US" dirty="0" smtClean="0"/>
              <a:t> </a:t>
            </a:r>
            <a:r>
              <a:rPr lang="en-US" dirty="0" err="1" smtClean="0"/>
              <a:t>szöveges</a:t>
            </a:r>
            <a:r>
              <a:rPr lang="en-US" dirty="0" smtClean="0"/>
              <a:t> </a:t>
            </a:r>
            <a:r>
              <a:rPr lang="en-US" dirty="0" err="1" smtClean="0"/>
              <a:t>tartalmak</a:t>
            </a:r>
            <a:r>
              <a:rPr lang="en-US" dirty="0" smtClean="0"/>
              <a:t> is: </a:t>
            </a:r>
            <a:r>
              <a:rPr lang="en-US" dirty="0" err="1" smtClean="0"/>
              <a:t>táblázatok</a:t>
            </a:r>
            <a:r>
              <a:rPr lang="en-US" dirty="0" smtClean="0"/>
              <a:t>, </a:t>
            </a:r>
            <a:r>
              <a:rPr lang="en-US" dirty="0" err="1" smtClean="0"/>
              <a:t>grafikonok</a:t>
            </a:r>
            <a:r>
              <a:rPr lang="en-US" dirty="0" smtClean="0"/>
              <a:t>, </a:t>
            </a:r>
            <a:r>
              <a:rPr lang="en-US" dirty="0" err="1" smtClean="0"/>
              <a:t>illusztrációk</a:t>
            </a:r>
            <a:r>
              <a:rPr lang="en-US" dirty="0" smtClean="0"/>
              <a:t>, </a:t>
            </a:r>
            <a:r>
              <a:rPr lang="en-US" dirty="0" err="1" smtClean="0"/>
              <a:t>videók</a:t>
            </a:r>
            <a:r>
              <a:rPr lang="en-US" dirty="0" smtClean="0"/>
              <a:t>.</a:t>
            </a:r>
          </a:p>
          <a:p>
            <a:pPr lvl="1"/>
            <a:r>
              <a:rPr lang="en-US" dirty="0" err="1" smtClean="0"/>
              <a:t>Felsorolás</a:t>
            </a:r>
            <a:r>
              <a:rPr lang="en-US" dirty="0" smtClean="0"/>
              <a:t>, </a:t>
            </a:r>
            <a:r>
              <a:rPr lang="en-US" dirty="0" err="1" smtClean="0"/>
              <a:t>második</a:t>
            </a:r>
            <a:r>
              <a:rPr lang="en-US" dirty="0" smtClean="0"/>
              <a:t> </a:t>
            </a:r>
            <a:r>
              <a:rPr lang="en-US" dirty="0" err="1" smtClean="0"/>
              <a:t>szint</a:t>
            </a:r>
            <a:endParaRPr lang="en-US" dirty="0" smtClean="0"/>
          </a:p>
          <a:p>
            <a:pPr lvl="2"/>
            <a:r>
              <a:rPr lang="en-US" dirty="0" err="1" smtClean="0"/>
              <a:t>Felsorolás</a:t>
            </a:r>
            <a:r>
              <a:rPr lang="en-US" dirty="0" smtClean="0"/>
              <a:t>, </a:t>
            </a:r>
            <a:r>
              <a:rPr lang="en-US" dirty="0" err="1" smtClean="0"/>
              <a:t>harmadik</a:t>
            </a:r>
            <a:r>
              <a:rPr lang="en-US" dirty="0" smtClean="0"/>
              <a:t> </a:t>
            </a:r>
            <a:r>
              <a:rPr lang="en-US" dirty="0" err="1" smtClean="0"/>
              <a:t>szint</a:t>
            </a:r>
            <a:endParaRPr lang="en-US" dirty="0" smtClean="0"/>
          </a:p>
          <a:p>
            <a:pPr lvl="3"/>
            <a:r>
              <a:rPr lang="en-US" dirty="0" err="1" smtClean="0"/>
              <a:t>Felsorolás</a:t>
            </a:r>
            <a:r>
              <a:rPr lang="en-US" dirty="0" smtClean="0"/>
              <a:t>, </a:t>
            </a:r>
            <a:r>
              <a:rPr lang="en-US" dirty="0" err="1" smtClean="0"/>
              <a:t>negyedik</a:t>
            </a:r>
            <a:r>
              <a:rPr lang="en-US" dirty="0" smtClean="0"/>
              <a:t> </a:t>
            </a:r>
            <a:r>
              <a:rPr lang="en-US" dirty="0" err="1" smtClean="0"/>
              <a:t>szint</a:t>
            </a:r>
            <a:endParaRPr lang="en-US" dirty="0" smtClean="0"/>
          </a:p>
          <a:p>
            <a:pPr lvl="4"/>
            <a:r>
              <a:rPr lang="en-US" dirty="0" err="1" smtClean="0"/>
              <a:t>Felsorolás</a:t>
            </a:r>
            <a:r>
              <a:rPr lang="en-US" dirty="0" smtClean="0"/>
              <a:t>, </a:t>
            </a:r>
            <a:r>
              <a:rPr lang="en-US" dirty="0" err="1" smtClean="0"/>
              <a:t>ötödik</a:t>
            </a:r>
            <a:r>
              <a:rPr lang="en-US" dirty="0" smtClean="0"/>
              <a:t> </a:t>
            </a:r>
            <a:r>
              <a:rPr lang="en-US" dirty="0" err="1" smtClean="0"/>
              <a:t>szint</a:t>
            </a:r>
            <a:endParaRPr lang="en-US" dirty="0" smtClean="0"/>
          </a:p>
        </p:txBody>
      </p:sp>
      <p:sp>
        <p:nvSpPr>
          <p:cNvPr id="6" name="Slide Number Placeholder 5"/>
          <p:cNvSpPr>
            <a:spLocks noGrp="1"/>
          </p:cNvSpPr>
          <p:nvPr>
            <p:ph type="sldNum" sz="quarter" idx="12"/>
          </p:nvPr>
        </p:nvSpPr>
        <p:spPr/>
        <p:txBody>
          <a:bodyPr/>
          <a:lstStyle/>
          <a:p>
            <a:fld id="{FD7096EC-A894-4F47-929A-65581C0900F7}" type="slidenum">
              <a:rPr lang="en-US" smtClean="0"/>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06" y="4390221"/>
            <a:ext cx="926048" cy="610390"/>
          </a:xfrm>
          <a:prstGeom prst="rect">
            <a:avLst/>
          </a:prstGeom>
        </p:spPr>
      </p:pic>
    </p:spTree>
    <p:extLst>
      <p:ext uri="{BB962C8B-B14F-4D97-AF65-F5344CB8AC3E}">
        <p14:creationId xmlns:p14="http://schemas.microsoft.com/office/powerpoint/2010/main" val="1762924393"/>
      </p:ext>
    </p:extLst>
  </p:cSld>
  <p:clrMapOvr>
    <a:masterClrMapping/>
  </p:clrMapOvr>
  <p:extLst mod="1">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Cím és tartalom">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err="1" smtClean="0"/>
              <a:t>Ez</a:t>
            </a:r>
            <a:r>
              <a:rPr lang="en-US" dirty="0" smtClean="0"/>
              <a:t> a </a:t>
            </a:r>
            <a:r>
              <a:rPr lang="en-US" dirty="0" err="1" smtClean="0"/>
              <a:t>címsor</a:t>
            </a:r>
            <a:r>
              <a:rPr lang="en-US" dirty="0" smtClean="0"/>
              <a:t> a </a:t>
            </a:r>
            <a:r>
              <a:rPr lang="en-US" dirty="0" err="1" smtClean="0"/>
              <a:t>dia</a:t>
            </a:r>
            <a:r>
              <a:rPr lang="en-US" dirty="0" smtClean="0"/>
              <a:t> </a:t>
            </a:r>
            <a:r>
              <a:rPr lang="en-US" dirty="0" err="1" smtClean="0"/>
              <a:t>címének</a:t>
            </a:r>
            <a:r>
              <a:rPr lang="en-US" dirty="0" smtClean="0"/>
              <a:t> a </a:t>
            </a:r>
            <a:r>
              <a:rPr lang="en-US" dirty="0" err="1" smtClean="0"/>
              <a:t>helye</a:t>
            </a:r>
            <a:r>
              <a:rPr lang="en-US" dirty="0" smtClean="0"/>
              <a:t>, </a:t>
            </a:r>
            <a:r>
              <a:rPr lang="en-US" dirty="0" err="1" smtClean="0"/>
              <a:t>kérjük</a:t>
            </a:r>
            <a:r>
              <a:rPr lang="en-US" dirty="0" smtClean="0"/>
              <a:t>, ide </a:t>
            </a:r>
            <a:r>
              <a:rPr lang="en-US" dirty="0" err="1" smtClean="0"/>
              <a:t>írja</a:t>
            </a:r>
            <a:r>
              <a:rPr lang="en-US" dirty="0" smtClean="0"/>
              <a:t> a </a:t>
            </a:r>
            <a:r>
              <a:rPr lang="en-US" dirty="0" err="1" smtClean="0"/>
              <a:t>címet</a:t>
            </a:r>
            <a:r>
              <a:rPr lang="en-US" dirty="0" smtClean="0"/>
              <a:t>, </a:t>
            </a:r>
            <a:r>
              <a:rPr lang="en-US" dirty="0" err="1" smtClean="0"/>
              <a:t>amely</a:t>
            </a:r>
            <a:r>
              <a:rPr lang="en-US" dirty="0" smtClean="0"/>
              <a:t> </a:t>
            </a:r>
            <a:r>
              <a:rPr lang="en-US" dirty="0" err="1" smtClean="0"/>
              <a:t>kétsoros</a:t>
            </a:r>
            <a:r>
              <a:rPr lang="en-US" dirty="0" smtClean="0"/>
              <a:t> is </a:t>
            </a:r>
            <a:r>
              <a:rPr lang="en-US" dirty="0" err="1" smtClean="0"/>
              <a:t>lehet</a:t>
            </a:r>
            <a:endParaRPr lang="en-US" dirty="0"/>
          </a:p>
        </p:txBody>
      </p:sp>
      <p:sp>
        <p:nvSpPr>
          <p:cNvPr id="3" name="Content Placeholder 2"/>
          <p:cNvSpPr>
            <a:spLocks noGrp="1"/>
          </p:cNvSpPr>
          <p:nvPr>
            <p:ph idx="1" hasCustomPrompt="1"/>
          </p:nvPr>
        </p:nvSpPr>
        <p:spPr>
          <a:xfrm>
            <a:off x="1042988" y="1491925"/>
            <a:ext cx="7705725" cy="2988000"/>
          </a:xfrm>
        </p:spPr>
        <p:txBody>
          <a:bodyPr/>
          <a:lstStyle>
            <a:lvl1pPr>
              <a:defRPr baseline="0"/>
            </a:lvl1pPr>
            <a:lvl2pPr>
              <a:defRPr baseline="0"/>
            </a:lvl2pPr>
            <a:lvl3pPr>
              <a:defRPr baseline="0"/>
            </a:lvl3pPr>
            <a:lvl4pPr>
              <a:defRPr baseline="0"/>
            </a:lvl4pPr>
            <a:lvl5pPr>
              <a:defRPr baseline="0"/>
            </a:lvl5pPr>
          </a:lstStyle>
          <a:p>
            <a:pPr lvl="0"/>
            <a:r>
              <a:rPr lang="en-US" dirty="0" err="1" smtClean="0"/>
              <a:t>Az</a:t>
            </a:r>
            <a:r>
              <a:rPr lang="en-US" dirty="0" smtClean="0"/>
              <a:t> </a:t>
            </a:r>
            <a:r>
              <a:rPr lang="en-US" dirty="0" err="1" smtClean="0"/>
              <a:t>emlékezetes</a:t>
            </a:r>
            <a:r>
              <a:rPr lang="en-US" dirty="0" smtClean="0"/>
              <a:t> </a:t>
            </a:r>
            <a:r>
              <a:rPr lang="en-US" dirty="0" err="1" smtClean="0"/>
              <a:t>prezentáció</a:t>
            </a:r>
            <a:r>
              <a:rPr lang="en-US" dirty="0" smtClean="0"/>
              <a:t> </a:t>
            </a:r>
            <a:r>
              <a:rPr lang="en-US" dirty="0" err="1" smtClean="0"/>
              <a:t>fő</a:t>
            </a:r>
            <a:r>
              <a:rPr lang="en-US" dirty="0" smtClean="0"/>
              <a:t> </a:t>
            </a:r>
            <a:r>
              <a:rPr lang="en-US" dirty="0" err="1" smtClean="0"/>
              <a:t>jellemzője</a:t>
            </a:r>
            <a:r>
              <a:rPr lang="en-US" dirty="0" smtClean="0"/>
              <a:t> a </a:t>
            </a:r>
            <a:r>
              <a:rPr lang="en-US" dirty="0" err="1" smtClean="0"/>
              <a:t>viszonylag</a:t>
            </a:r>
            <a:r>
              <a:rPr lang="en-US" dirty="0" smtClean="0"/>
              <a:t> </a:t>
            </a:r>
            <a:r>
              <a:rPr lang="en-US" dirty="0" err="1" smtClean="0"/>
              <a:t>kevés</a:t>
            </a:r>
            <a:r>
              <a:rPr lang="en-US" dirty="0" smtClean="0"/>
              <a:t>, de </a:t>
            </a:r>
            <a:r>
              <a:rPr lang="en-US" dirty="0" err="1" smtClean="0"/>
              <a:t>informatív</a:t>
            </a:r>
            <a:r>
              <a:rPr lang="en-US" dirty="0" smtClean="0"/>
              <a:t> </a:t>
            </a:r>
            <a:r>
              <a:rPr lang="en-US" dirty="0" err="1" smtClean="0"/>
              <a:t>és</a:t>
            </a:r>
            <a:r>
              <a:rPr lang="en-US" dirty="0" smtClean="0"/>
              <a:t> </a:t>
            </a:r>
            <a:r>
              <a:rPr lang="en-US" dirty="0" err="1" smtClean="0"/>
              <a:t>viszonylag</a:t>
            </a:r>
            <a:r>
              <a:rPr lang="en-US" dirty="0" smtClean="0"/>
              <a:t> </a:t>
            </a:r>
            <a:r>
              <a:rPr lang="en-US" dirty="0" err="1" smtClean="0"/>
              <a:t>rövid</a:t>
            </a:r>
            <a:r>
              <a:rPr lang="en-US" dirty="0" smtClean="0"/>
              <a:t>, </a:t>
            </a:r>
            <a:r>
              <a:rPr lang="en-US" dirty="0" err="1" smtClean="0"/>
              <a:t>jól</a:t>
            </a:r>
            <a:r>
              <a:rPr lang="en-US" dirty="0" smtClean="0"/>
              <a:t> </a:t>
            </a:r>
            <a:r>
              <a:rPr lang="en-US" dirty="0" err="1" smtClean="0"/>
              <a:t>strukturált</a:t>
            </a:r>
            <a:r>
              <a:rPr lang="en-US" dirty="0" smtClean="0"/>
              <a:t> </a:t>
            </a:r>
            <a:r>
              <a:rPr lang="en-US" dirty="0" err="1" smtClean="0"/>
              <a:t>szöveg</a:t>
            </a:r>
            <a:r>
              <a:rPr lang="en-US" dirty="0" smtClean="0"/>
              <a:t>. A </a:t>
            </a:r>
            <a:r>
              <a:rPr lang="en-US" dirty="0" err="1" smtClean="0"/>
              <a:t>legkisebb</a:t>
            </a:r>
            <a:r>
              <a:rPr lang="en-US" dirty="0" smtClean="0"/>
              <a:t>, </a:t>
            </a:r>
            <a:r>
              <a:rPr lang="en-US" dirty="0" err="1" smtClean="0"/>
              <a:t>az</a:t>
            </a:r>
            <a:r>
              <a:rPr lang="en-US" dirty="0" smtClean="0"/>
              <a:t> MTA </a:t>
            </a:r>
            <a:r>
              <a:rPr lang="en-US" dirty="0" err="1" smtClean="0"/>
              <a:t>Székház</a:t>
            </a:r>
            <a:r>
              <a:rPr lang="en-US" dirty="0" smtClean="0"/>
              <a:t> </a:t>
            </a:r>
            <a:r>
              <a:rPr lang="en-US" dirty="0" err="1" smtClean="0"/>
              <a:t>Dísztermének</a:t>
            </a:r>
            <a:r>
              <a:rPr lang="en-US" dirty="0" smtClean="0"/>
              <a:t> </a:t>
            </a:r>
            <a:r>
              <a:rPr lang="en-US" dirty="0" err="1" smtClean="0"/>
              <a:t>utolsó</a:t>
            </a:r>
            <a:r>
              <a:rPr lang="en-US" dirty="0" smtClean="0"/>
              <a:t> </a:t>
            </a:r>
            <a:r>
              <a:rPr lang="en-US" dirty="0" err="1" smtClean="0"/>
              <a:t>sorából</a:t>
            </a:r>
            <a:r>
              <a:rPr lang="en-US" dirty="0" smtClean="0"/>
              <a:t> is </a:t>
            </a:r>
            <a:r>
              <a:rPr lang="en-US" dirty="0" err="1" smtClean="0"/>
              <a:t>még</a:t>
            </a:r>
            <a:r>
              <a:rPr lang="en-US" dirty="0" smtClean="0"/>
              <a:t> </a:t>
            </a:r>
            <a:r>
              <a:rPr lang="en-US" dirty="0" err="1" smtClean="0"/>
              <a:t>jól</a:t>
            </a:r>
            <a:r>
              <a:rPr lang="en-US" dirty="0" smtClean="0"/>
              <a:t> </a:t>
            </a:r>
            <a:r>
              <a:rPr lang="en-US" dirty="0" err="1" smtClean="0"/>
              <a:t>olvasható</a:t>
            </a:r>
            <a:r>
              <a:rPr lang="en-US" dirty="0" smtClean="0"/>
              <a:t> </a:t>
            </a:r>
            <a:r>
              <a:rPr lang="en-US" dirty="0" err="1" smtClean="0"/>
              <a:t>betűméret</a:t>
            </a:r>
            <a:r>
              <a:rPr lang="en-US" dirty="0" smtClean="0"/>
              <a:t>: 18 </a:t>
            </a:r>
            <a:r>
              <a:rPr lang="en-US" dirty="0" err="1" smtClean="0"/>
              <a:t>pont</a:t>
            </a:r>
            <a:r>
              <a:rPr lang="en-US" dirty="0" smtClean="0"/>
              <a:t>. A </a:t>
            </a:r>
            <a:r>
              <a:rPr lang="en-US" dirty="0" err="1" smtClean="0"/>
              <a:t>diára</a:t>
            </a:r>
            <a:r>
              <a:rPr lang="en-US" dirty="0" smtClean="0"/>
              <a:t> </a:t>
            </a:r>
            <a:r>
              <a:rPr lang="en-US" dirty="0" err="1" smtClean="0"/>
              <a:t>az</a:t>
            </a:r>
            <a:r>
              <a:rPr lang="en-US" dirty="0" smtClean="0"/>
              <a:t> </a:t>
            </a:r>
            <a:r>
              <a:rPr lang="en-US" dirty="0" err="1" smtClean="0"/>
              <a:t>ikonok</a:t>
            </a:r>
            <a:r>
              <a:rPr lang="en-US" dirty="0" smtClean="0"/>
              <a:t> </a:t>
            </a:r>
            <a:r>
              <a:rPr lang="en-US" dirty="0" err="1" smtClean="0"/>
              <a:t>segítségével</a:t>
            </a:r>
            <a:r>
              <a:rPr lang="en-US" dirty="0" smtClean="0"/>
              <a:t> </a:t>
            </a:r>
            <a:r>
              <a:rPr lang="en-US" dirty="0" err="1" smtClean="0"/>
              <a:t>beszúrhatók</a:t>
            </a:r>
            <a:r>
              <a:rPr lang="en-US" dirty="0" smtClean="0"/>
              <a:t> </a:t>
            </a:r>
            <a:r>
              <a:rPr lang="en-US" dirty="0" err="1" smtClean="0"/>
              <a:t>nem</a:t>
            </a:r>
            <a:r>
              <a:rPr lang="en-US" dirty="0" smtClean="0"/>
              <a:t> </a:t>
            </a:r>
            <a:r>
              <a:rPr lang="en-US" dirty="0" err="1" smtClean="0"/>
              <a:t>szöveges</a:t>
            </a:r>
            <a:r>
              <a:rPr lang="en-US" dirty="0" smtClean="0"/>
              <a:t> </a:t>
            </a:r>
            <a:r>
              <a:rPr lang="en-US" dirty="0" err="1" smtClean="0"/>
              <a:t>tartalmak</a:t>
            </a:r>
            <a:r>
              <a:rPr lang="en-US" dirty="0" smtClean="0"/>
              <a:t> is: </a:t>
            </a:r>
            <a:r>
              <a:rPr lang="en-US" dirty="0" err="1" smtClean="0"/>
              <a:t>táblázatok</a:t>
            </a:r>
            <a:r>
              <a:rPr lang="en-US" dirty="0" smtClean="0"/>
              <a:t>, </a:t>
            </a:r>
            <a:r>
              <a:rPr lang="en-US" dirty="0" err="1" smtClean="0"/>
              <a:t>grafikonok</a:t>
            </a:r>
            <a:r>
              <a:rPr lang="en-US" dirty="0" smtClean="0"/>
              <a:t>, </a:t>
            </a:r>
            <a:r>
              <a:rPr lang="en-US" dirty="0" err="1" smtClean="0"/>
              <a:t>illusztrációk</a:t>
            </a:r>
            <a:r>
              <a:rPr lang="en-US" dirty="0" smtClean="0"/>
              <a:t>, </a:t>
            </a:r>
            <a:r>
              <a:rPr lang="en-US" dirty="0" err="1" smtClean="0"/>
              <a:t>videók</a:t>
            </a:r>
            <a:r>
              <a:rPr lang="en-US" dirty="0" smtClean="0"/>
              <a:t>.</a:t>
            </a:r>
          </a:p>
          <a:p>
            <a:pPr lvl="1"/>
            <a:r>
              <a:rPr lang="en-US" dirty="0" err="1" smtClean="0"/>
              <a:t>Felsorolás</a:t>
            </a:r>
            <a:r>
              <a:rPr lang="en-US" dirty="0" smtClean="0"/>
              <a:t>, </a:t>
            </a:r>
            <a:r>
              <a:rPr lang="en-US" dirty="0" err="1" smtClean="0"/>
              <a:t>második</a:t>
            </a:r>
            <a:r>
              <a:rPr lang="en-US" dirty="0" smtClean="0"/>
              <a:t> </a:t>
            </a:r>
            <a:r>
              <a:rPr lang="en-US" dirty="0" err="1" smtClean="0"/>
              <a:t>szint</a:t>
            </a:r>
            <a:endParaRPr lang="en-US" dirty="0" smtClean="0"/>
          </a:p>
          <a:p>
            <a:pPr lvl="2"/>
            <a:r>
              <a:rPr lang="en-US" dirty="0" err="1" smtClean="0"/>
              <a:t>Felsorolás</a:t>
            </a:r>
            <a:r>
              <a:rPr lang="en-US" dirty="0" smtClean="0"/>
              <a:t>, </a:t>
            </a:r>
            <a:r>
              <a:rPr lang="en-US" dirty="0" err="1" smtClean="0"/>
              <a:t>harmadik</a:t>
            </a:r>
            <a:r>
              <a:rPr lang="en-US" dirty="0" smtClean="0"/>
              <a:t> </a:t>
            </a:r>
            <a:r>
              <a:rPr lang="en-US" dirty="0" err="1" smtClean="0"/>
              <a:t>szint</a:t>
            </a:r>
            <a:endParaRPr lang="en-US" dirty="0" smtClean="0"/>
          </a:p>
          <a:p>
            <a:pPr lvl="3"/>
            <a:r>
              <a:rPr lang="en-US" dirty="0" err="1" smtClean="0"/>
              <a:t>Felsorolás</a:t>
            </a:r>
            <a:r>
              <a:rPr lang="en-US" dirty="0" smtClean="0"/>
              <a:t>, </a:t>
            </a:r>
            <a:r>
              <a:rPr lang="en-US" dirty="0" err="1" smtClean="0"/>
              <a:t>negyedik</a:t>
            </a:r>
            <a:r>
              <a:rPr lang="en-US" dirty="0" smtClean="0"/>
              <a:t> </a:t>
            </a:r>
            <a:r>
              <a:rPr lang="en-US" dirty="0" err="1" smtClean="0"/>
              <a:t>szint</a:t>
            </a:r>
            <a:endParaRPr lang="en-US" dirty="0" smtClean="0"/>
          </a:p>
          <a:p>
            <a:pPr lvl="4"/>
            <a:r>
              <a:rPr lang="en-US" dirty="0" err="1" smtClean="0"/>
              <a:t>Felsorolás</a:t>
            </a:r>
            <a:r>
              <a:rPr lang="en-US" dirty="0" smtClean="0"/>
              <a:t>, </a:t>
            </a:r>
            <a:r>
              <a:rPr lang="en-US" dirty="0" err="1" smtClean="0"/>
              <a:t>ötödik</a:t>
            </a:r>
            <a:r>
              <a:rPr lang="en-US" dirty="0" smtClean="0"/>
              <a:t> </a:t>
            </a:r>
            <a:r>
              <a:rPr lang="en-US" dirty="0" err="1" smtClean="0"/>
              <a:t>szint</a:t>
            </a:r>
            <a:endParaRPr lang="en-US" dirty="0" smtClean="0"/>
          </a:p>
        </p:txBody>
      </p:sp>
      <p:sp>
        <p:nvSpPr>
          <p:cNvPr id="6" name="Slide Number Placeholder 5"/>
          <p:cNvSpPr>
            <a:spLocks noGrp="1"/>
          </p:cNvSpPr>
          <p:nvPr>
            <p:ph type="sldNum" sz="quarter" idx="12"/>
          </p:nvPr>
        </p:nvSpPr>
        <p:spPr/>
        <p:txBody>
          <a:bodyPr/>
          <a:lstStyle/>
          <a:p>
            <a:fld id="{FD7096EC-A894-4F47-929A-65581C0900F7}" type="slidenum">
              <a:rPr lang="en-US" smtClean="0"/>
              <a:t>‹#›</a:t>
            </a:fld>
            <a:endParaRPr lang="en-US"/>
          </a:p>
        </p:txBody>
      </p:sp>
    </p:spTree>
    <p:extLst>
      <p:ext uri="{BB962C8B-B14F-4D97-AF65-F5344CB8AC3E}">
        <p14:creationId xmlns:p14="http://schemas.microsoft.com/office/powerpoint/2010/main" val="446692767"/>
      </p:ext>
    </p:extLst>
  </p:cSld>
  <p:clrMapOvr>
    <a:masterClrMapping/>
  </p:clrMapOvr>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4213" y="1282304"/>
            <a:ext cx="8064499" cy="925187"/>
          </a:xfrm>
        </p:spPr>
        <p:txBody>
          <a:bodyPr anchor="b"/>
          <a:lstStyle>
            <a:lvl1pPr>
              <a:defRPr sz="3200" baseline="0"/>
            </a:lvl1pPr>
          </a:lstStyle>
          <a:p>
            <a:r>
              <a:rPr lang="en-US" dirty="0" smtClean="0"/>
              <a:t>A </a:t>
            </a:r>
            <a:r>
              <a:rPr lang="en-US" dirty="0" err="1" smtClean="0"/>
              <a:t>prezentáció</a:t>
            </a:r>
            <a:r>
              <a:rPr lang="en-US" dirty="0" smtClean="0"/>
              <a:t> </a:t>
            </a:r>
            <a:r>
              <a:rPr lang="en-US" dirty="0" err="1" smtClean="0"/>
              <a:t>fejezetekkel</a:t>
            </a:r>
            <a:r>
              <a:rPr lang="en-US" dirty="0" smtClean="0"/>
              <a:t> is </a:t>
            </a:r>
            <a:r>
              <a:rPr lang="en-US" dirty="0" err="1" smtClean="0"/>
              <a:t>tagolható</a:t>
            </a:r>
            <a:endParaRPr lang="en-US" dirty="0"/>
          </a:p>
        </p:txBody>
      </p:sp>
      <p:sp>
        <p:nvSpPr>
          <p:cNvPr id="3" name="Text Placeholder 2"/>
          <p:cNvSpPr>
            <a:spLocks noGrp="1"/>
          </p:cNvSpPr>
          <p:nvPr>
            <p:ph type="body" idx="1" hasCustomPrompt="1"/>
          </p:nvPr>
        </p:nvSpPr>
        <p:spPr>
          <a:xfrm>
            <a:off x="1042988" y="2571750"/>
            <a:ext cx="7705724" cy="1908175"/>
          </a:xfrm>
        </p:spPr>
        <p:txBody>
          <a:bodyPr/>
          <a:lstStyle>
            <a:lvl1pPr marL="0" indent="0">
              <a:buNone/>
              <a:defRPr sz="1800" cap="all" spc="100" baseline="0">
                <a:solidFill>
                  <a:schemeClr val="accent4"/>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err="1" smtClean="0"/>
              <a:t>Kérjük</a:t>
            </a:r>
            <a:r>
              <a:rPr lang="en-US" dirty="0" smtClean="0"/>
              <a:t>, a </a:t>
            </a:r>
            <a:r>
              <a:rPr lang="en-US" dirty="0" err="1" smtClean="0"/>
              <a:t>fenti</a:t>
            </a:r>
            <a:r>
              <a:rPr lang="en-US" dirty="0" smtClean="0"/>
              <a:t> </a:t>
            </a:r>
            <a:r>
              <a:rPr lang="en-US" dirty="0" err="1" smtClean="0"/>
              <a:t>sorba</a:t>
            </a:r>
            <a:r>
              <a:rPr lang="en-US" dirty="0" smtClean="0"/>
              <a:t> a </a:t>
            </a:r>
            <a:r>
              <a:rPr lang="en-US" dirty="0" err="1" smtClean="0"/>
              <a:t>fejezet</a:t>
            </a:r>
            <a:r>
              <a:rPr lang="en-US" dirty="0" smtClean="0"/>
              <a:t> </a:t>
            </a:r>
            <a:r>
              <a:rPr lang="en-US" dirty="0" err="1" smtClean="0"/>
              <a:t>címét</a:t>
            </a:r>
            <a:r>
              <a:rPr lang="en-US" dirty="0" smtClean="0"/>
              <a:t> </a:t>
            </a:r>
            <a:r>
              <a:rPr lang="en-US" dirty="0" err="1" smtClean="0"/>
              <a:t>írja</a:t>
            </a:r>
            <a:r>
              <a:rPr lang="en-US" dirty="0" smtClean="0"/>
              <a:t>, </a:t>
            </a:r>
            <a:r>
              <a:rPr lang="en-US" dirty="0" err="1" smtClean="0"/>
              <a:t>az</a:t>
            </a:r>
            <a:r>
              <a:rPr lang="en-US" dirty="0" smtClean="0"/>
              <a:t> </a:t>
            </a:r>
            <a:r>
              <a:rPr lang="en-US" dirty="0" err="1" smtClean="0"/>
              <a:t>alsó</a:t>
            </a:r>
            <a:r>
              <a:rPr lang="en-US" dirty="0" smtClean="0"/>
              <a:t> </a:t>
            </a:r>
            <a:r>
              <a:rPr lang="en-US" dirty="0" err="1" smtClean="0"/>
              <a:t>sorba</a:t>
            </a:r>
            <a:r>
              <a:rPr lang="en-US" dirty="0" smtClean="0"/>
              <a:t> </a:t>
            </a:r>
            <a:r>
              <a:rPr lang="en-US" dirty="0" err="1" smtClean="0"/>
              <a:t>pedig</a:t>
            </a:r>
            <a:r>
              <a:rPr lang="en-US" dirty="0" smtClean="0"/>
              <a:t> </a:t>
            </a:r>
            <a:r>
              <a:rPr lang="en-US" dirty="0" err="1" smtClean="0"/>
              <a:t>magyarázó</a:t>
            </a:r>
            <a:r>
              <a:rPr lang="en-US" dirty="0" smtClean="0"/>
              <a:t> </a:t>
            </a:r>
            <a:r>
              <a:rPr lang="en-US" dirty="0" err="1" smtClean="0"/>
              <a:t>jellegű</a:t>
            </a:r>
            <a:r>
              <a:rPr lang="en-US" dirty="0" smtClean="0"/>
              <a:t> </a:t>
            </a:r>
            <a:r>
              <a:rPr lang="en-US" dirty="0" err="1" smtClean="0"/>
              <a:t>alcím</a:t>
            </a:r>
            <a:r>
              <a:rPr lang="en-US" dirty="0" smtClean="0"/>
              <a:t> </a:t>
            </a:r>
            <a:r>
              <a:rPr lang="en-US" dirty="0" err="1" smtClean="0"/>
              <a:t>kerülhet</a:t>
            </a:r>
            <a:endParaRPr lang="en-US" dirty="0" smtClean="0"/>
          </a:p>
        </p:txBody>
      </p:sp>
    </p:spTree>
    <p:extLst>
      <p:ext uri="{BB962C8B-B14F-4D97-AF65-F5344CB8AC3E}">
        <p14:creationId xmlns:p14="http://schemas.microsoft.com/office/powerpoint/2010/main" val="2079611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err="1" smtClean="0"/>
              <a:t>Ezen</a:t>
            </a:r>
            <a:r>
              <a:rPr lang="en-US" dirty="0" smtClean="0"/>
              <a:t> a </a:t>
            </a:r>
            <a:r>
              <a:rPr lang="en-US" dirty="0" err="1" smtClean="0"/>
              <a:t>dián</a:t>
            </a:r>
            <a:r>
              <a:rPr lang="en-US" dirty="0" smtClean="0"/>
              <a:t> </a:t>
            </a:r>
            <a:r>
              <a:rPr lang="en-US" dirty="0" err="1" smtClean="0"/>
              <a:t>két</a:t>
            </a:r>
            <a:r>
              <a:rPr lang="en-US" dirty="0" smtClean="0"/>
              <a:t> </a:t>
            </a:r>
            <a:r>
              <a:rPr lang="en-US" dirty="0" err="1" smtClean="0"/>
              <a:t>típusú</a:t>
            </a:r>
            <a:r>
              <a:rPr lang="en-US" dirty="0" smtClean="0"/>
              <a:t> </a:t>
            </a:r>
            <a:r>
              <a:rPr lang="en-US" dirty="0" err="1" smtClean="0"/>
              <a:t>tartalmat</a:t>
            </a:r>
            <a:r>
              <a:rPr lang="en-US" dirty="0" smtClean="0"/>
              <a:t> </a:t>
            </a:r>
            <a:r>
              <a:rPr lang="en-US" dirty="0" err="1" smtClean="0"/>
              <a:t>jeleníthetünk</a:t>
            </a:r>
            <a:r>
              <a:rPr lang="en-US" dirty="0" smtClean="0"/>
              <a:t> meg </a:t>
            </a:r>
            <a:r>
              <a:rPr lang="en-US" dirty="0" err="1" smtClean="0"/>
              <a:t>egymás</a:t>
            </a:r>
            <a:r>
              <a:rPr lang="en-US" dirty="0" smtClean="0"/>
              <a:t> </a:t>
            </a:r>
            <a:r>
              <a:rPr lang="en-US" dirty="0" err="1" smtClean="0"/>
              <a:t>mellett</a:t>
            </a:r>
            <a:endParaRPr lang="en-US" dirty="0"/>
          </a:p>
        </p:txBody>
      </p:sp>
      <p:sp>
        <p:nvSpPr>
          <p:cNvPr id="3" name="Content Placeholder 2"/>
          <p:cNvSpPr>
            <a:spLocks noGrp="1"/>
          </p:cNvSpPr>
          <p:nvPr>
            <p:ph sz="half" idx="1"/>
          </p:nvPr>
        </p:nvSpPr>
        <p:spPr>
          <a:xfrm>
            <a:off x="684212" y="1369219"/>
            <a:ext cx="3887788" cy="3110706"/>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Content Placeholder 3"/>
          <p:cNvSpPr>
            <a:spLocks noGrp="1"/>
          </p:cNvSpPr>
          <p:nvPr>
            <p:ph sz="half" idx="2"/>
          </p:nvPr>
        </p:nvSpPr>
        <p:spPr>
          <a:xfrm>
            <a:off x="4862512" y="1369219"/>
            <a:ext cx="3886200" cy="31104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7" name="Slide Number Placeholder 6"/>
          <p:cNvSpPr>
            <a:spLocks noGrp="1"/>
          </p:cNvSpPr>
          <p:nvPr>
            <p:ph type="sldNum" sz="quarter" idx="12"/>
          </p:nvPr>
        </p:nvSpPr>
        <p:spPr/>
        <p:txBody>
          <a:bodyPr/>
          <a:lstStyle/>
          <a:p>
            <a:fld id="{FD7096EC-A894-4F47-929A-65581C0900F7}" type="slidenum">
              <a:rPr lang="en-US" smtClean="0"/>
              <a:t>‹#›</a:t>
            </a:fld>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06" y="4390221"/>
            <a:ext cx="926048" cy="610390"/>
          </a:xfrm>
          <a:prstGeom prst="rect">
            <a:avLst/>
          </a:prstGeom>
        </p:spPr>
      </p:pic>
    </p:spTree>
    <p:extLst>
      <p:ext uri="{BB962C8B-B14F-4D97-AF65-F5344CB8AC3E}">
        <p14:creationId xmlns:p14="http://schemas.microsoft.com/office/powerpoint/2010/main" val="1092637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err="1" smtClean="0"/>
              <a:t>Csak</a:t>
            </a:r>
            <a:r>
              <a:rPr lang="en-US" dirty="0" smtClean="0"/>
              <a:t> </a:t>
            </a:r>
            <a:r>
              <a:rPr lang="en-US" dirty="0" err="1" smtClean="0"/>
              <a:t>címsorral</a:t>
            </a:r>
            <a:r>
              <a:rPr lang="en-US" dirty="0" smtClean="0"/>
              <a:t> </a:t>
            </a:r>
            <a:r>
              <a:rPr lang="en-US" dirty="0" err="1" smtClean="0"/>
              <a:t>ellátott</a:t>
            </a:r>
            <a:r>
              <a:rPr lang="en-US" dirty="0" smtClean="0"/>
              <a:t> </a:t>
            </a:r>
            <a:r>
              <a:rPr lang="en-US" dirty="0" err="1" smtClean="0"/>
              <a:t>dia</a:t>
            </a:r>
            <a:endParaRPr lang="en-US" dirty="0"/>
          </a:p>
        </p:txBody>
      </p:sp>
      <p:sp>
        <p:nvSpPr>
          <p:cNvPr id="5" name="Slide Number Placeholder 4"/>
          <p:cNvSpPr>
            <a:spLocks noGrp="1"/>
          </p:cNvSpPr>
          <p:nvPr>
            <p:ph type="sldNum" sz="quarter" idx="12"/>
          </p:nvPr>
        </p:nvSpPr>
        <p:spPr/>
        <p:txBody>
          <a:bodyPr/>
          <a:lstStyle/>
          <a:p>
            <a:fld id="{FD7096EC-A894-4F47-929A-65581C0900F7}"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06" y="4390221"/>
            <a:ext cx="926048" cy="610390"/>
          </a:xfrm>
          <a:prstGeom prst="rect">
            <a:avLst/>
          </a:prstGeom>
        </p:spPr>
      </p:pic>
    </p:spTree>
    <p:extLst>
      <p:ext uri="{BB962C8B-B14F-4D97-AF65-F5344CB8AC3E}">
        <p14:creationId xmlns:p14="http://schemas.microsoft.com/office/powerpoint/2010/main" val="404259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_Csak cím">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err="1" smtClean="0"/>
              <a:t>Csak</a:t>
            </a:r>
            <a:r>
              <a:rPr lang="en-US" dirty="0" smtClean="0"/>
              <a:t> </a:t>
            </a:r>
            <a:r>
              <a:rPr lang="en-US" dirty="0" err="1" smtClean="0"/>
              <a:t>címsorral</a:t>
            </a:r>
            <a:r>
              <a:rPr lang="en-US" dirty="0" smtClean="0"/>
              <a:t> </a:t>
            </a:r>
            <a:r>
              <a:rPr lang="en-US" dirty="0" err="1" smtClean="0"/>
              <a:t>ellátott</a:t>
            </a:r>
            <a:r>
              <a:rPr lang="en-US" dirty="0" smtClean="0"/>
              <a:t> </a:t>
            </a:r>
            <a:r>
              <a:rPr lang="en-US" dirty="0" err="1" smtClean="0"/>
              <a:t>dia</a:t>
            </a:r>
            <a:endParaRPr lang="en-US" dirty="0"/>
          </a:p>
        </p:txBody>
      </p:sp>
      <p:sp>
        <p:nvSpPr>
          <p:cNvPr id="5" name="Slide Number Placeholder 4"/>
          <p:cNvSpPr>
            <a:spLocks noGrp="1"/>
          </p:cNvSpPr>
          <p:nvPr>
            <p:ph type="sldNum" sz="quarter" idx="12"/>
          </p:nvPr>
        </p:nvSpPr>
        <p:spPr/>
        <p:txBody>
          <a:bodyPr/>
          <a:lstStyle/>
          <a:p>
            <a:fld id="{FD7096EC-A894-4F47-929A-65581C0900F7}" type="slidenum">
              <a:rPr lang="en-US" smtClean="0"/>
              <a:t>‹#›</a:t>
            </a:fld>
            <a:endParaRPr lang="en-US"/>
          </a:p>
        </p:txBody>
      </p:sp>
    </p:spTree>
    <p:extLst>
      <p:ext uri="{BB962C8B-B14F-4D97-AF65-F5344CB8AC3E}">
        <p14:creationId xmlns:p14="http://schemas.microsoft.com/office/powerpoint/2010/main" val="959039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ép képaláírással">
    <p:spTree>
      <p:nvGrpSpPr>
        <p:cNvPr id="1" name=""/>
        <p:cNvGrpSpPr/>
        <p:nvPr/>
      </p:nvGrpSpPr>
      <p:grpSpPr>
        <a:xfrm>
          <a:off x="0" y="0"/>
          <a:ext cx="0" cy="0"/>
          <a:chOff x="0" y="0"/>
          <a:chExt cx="0" cy="0"/>
        </a:xfrm>
      </p:grpSpPr>
      <p:sp>
        <p:nvSpPr>
          <p:cNvPr id="3" name="Picture Placeholder 2"/>
          <p:cNvSpPr>
            <a:spLocks noGrp="1" noChangeAspect="1"/>
          </p:cNvSpPr>
          <p:nvPr>
            <p:ph type="pic" idx="1" hasCustomPrompt="1"/>
          </p:nvPr>
        </p:nvSpPr>
        <p:spPr>
          <a:xfrm>
            <a:off x="3779838" y="303213"/>
            <a:ext cx="4968873" cy="4429125"/>
          </a:xfrm>
        </p:spPr>
        <p:txBody>
          <a:bodyPr anchor="t"/>
          <a:lstStyle>
            <a:lvl1pPr marL="0" indent="0">
              <a:buNone/>
              <a:defRPr sz="2400" baseline="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err="1" smtClean="0"/>
              <a:t>Kattintson</a:t>
            </a:r>
            <a:r>
              <a:rPr lang="en-US" dirty="0" smtClean="0"/>
              <a:t> </a:t>
            </a:r>
            <a:r>
              <a:rPr lang="en-US" dirty="0" err="1" smtClean="0"/>
              <a:t>az</a:t>
            </a:r>
            <a:r>
              <a:rPr lang="en-US" dirty="0" smtClean="0"/>
              <a:t> </a:t>
            </a:r>
            <a:r>
              <a:rPr lang="en-US" dirty="0" err="1" smtClean="0"/>
              <a:t>ikonra</a:t>
            </a:r>
            <a:r>
              <a:rPr lang="en-US" dirty="0" smtClean="0"/>
              <a:t> a </a:t>
            </a:r>
            <a:r>
              <a:rPr lang="en-US" dirty="0" err="1" smtClean="0"/>
              <a:t>kép</a:t>
            </a:r>
            <a:r>
              <a:rPr lang="en-US" dirty="0" smtClean="0"/>
              <a:t> </a:t>
            </a:r>
            <a:r>
              <a:rPr lang="en-US" dirty="0" err="1" smtClean="0"/>
              <a:t>hozzáadásáért</a:t>
            </a:r>
            <a:r>
              <a:rPr lang="en-US" dirty="0" smtClean="0"/>
              <a:t>, </a:t>
            </a:r>
            <a:r>
              <a:rPr lang="en-US" dirty="0" err="1" smtClean="0"/>
              <a:t>vagy</a:t>
            </a:r>
            <a:r>
              <a:rPr lang="en-US" dirty="0" smtClean="0"/>
              <a:t> </a:t>
            </a:r>
            <a:r>
              <a:rPr lang="en-US" dirty="0" err="1" smtClean="0"/>
              <a:t>húzza</a:t>
            </a:r>
            <a:r>
              <a:rPr lang="en-US" dirty="0" smtClean="0"/>
              <a:t> be </a:t>
            </a:r>
            <a:r>
              <a:rPr lang="en-US" dirty="0" err="1" smtClean="0"/>
              <a:t>erre</a:t>
            </a:r>
            <a:r>
              <a:rPr lang="en-US" dirty="0" smtClean="0"/>
              <a:t> a </a:t>
            </a:r>
            <a:r>
              <a:rPr lang="en-US" dirty="0" err="1" smtClean="0"/>
              <a:t>felületre</a:t>
            </a:r>
            <a:r>
              <a:rPr lang="en-US" dirty="0" smtClean="0"/>
              <a:t>!</a:t>
            </a:r>
            <a:endParaRPr lang="en-US" dirty="0"/>
          </a:p>
        </p:txBody>
      </p:sp>
      <p:sp>
        <p:nvSpPr>
          <p:cNvPr id="5" name="Rectangle 4"/>
          <p:cNvSpPr/>
          <p:nvPr userDrawn="1"/>
        </p:nvSpPr>
        <p:spPr>
          <a:xfrm>
            <a:off x="0" y="0"/>
            <a:ext cx="3384550" cy="5143500"/>
          </a:xfrm>
          <a:prstGeom prst="rect">
            <a:avLst/>
          </a:prstGeom>
          <a:solidFill>
            <a:srgbClr val="1B5C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FD7096EC-A894-4F47-929A-65581C0900F7}" type="slidenum">
              <a:rPr lang="en-US" smtClean="0"/>
              <a:t>‹#›</a:t>
            </a:fld>
            <a:endParaRPr lang="en-US"/>
          </a:p>
        </p:txBody>
      </p:sp>
      <p:sp>
        <p:nvSpPr>
          <p:cNvPr id="2" name="Title 1"/>
          <p:cNvSpPr>
            <a:spLocks noGrp="1"/>
          </p:cNvSpPr>
          <p:nvPr>
            <p:ph type="title" hasCustomPrompt="1"/>
          </p:nvPr>
        </p:nvSpPr>
        <p:spPr>
          <a:xfrm>
            <a:off x="360000" y="303213"/>
            <a:ext cx="2880000" cy="4176712"/>
          </a:xfrm>
        </p:spPr>
        <p:txBody>
          <a:bodyPr anchor="ctr" anchorCtr="1"/>
          <a:lstStyle>
            <a:lvl1pPr>
              <a:defRPr sz="2200" b="0" i="1" baseline="0">
                <a:solidFill>
                  <a:schemeClr val="bg1"/>
                </a:solidFill>
                <a:latin typeface="Calibri" charset="0"/>
              </a:defRPr>
            </a:lvl1pPr>
          </a:lstStyle>
          <a:p>
            <a:r>
              <a:rPr lang="en-US" dirty="0" err="1" smtClean="0"/>
              <a:t>Kiemelt</a:t>
            </a:r>
            <a:r>
              <a:rPr lang="en-US" dirty="0" smtClean="0"/>
              <a:t> </a:t>
            </a:r>
            <a:r>
              <a:rPr lang="en-US" dirty="0" err="1" smtClean="0"/>
              <a:t>illusztrációk</a:t>
            </a:r>
            <a:r>
              <a:rPr lang="en-US" dirty="0" smtClean="0"/>
              <a:t> </a:t>
            </a:r>
            <a:r>
              <a:rPr lang="en-US" dirty="0" err="1" smtClean="0"/>
              <a:t>megjelenítése</a:t>
            </a:r>
            <a:r>
              <a:rPr lang="en-US" dirty="0" smtClean="0"/>
              <a:t> – </a:t>
            </a:r>
            <a:r>
              <a:rPr lang="en-US" dirty="0" err="1" smtClean="0"/>
              <a:t>itt</a:t>
            </a:r>
            <a:r>
              <a:rPr lang="en-US" dirty="0" smtClean="0"/>
              <a:t> </a:t>
            </a:r>
            <a:r>
              <a:rPr lang="en-US" dirty="0" err="1" smtClean="0"/>
              <a:t>akár</a:t>
            </a:r>
            <a:r>
              <a:rPr lang="en-US" dirty="0" smtClean="0"/>
              <a:t> a </a:t>
            </a:r>
            <a:r>
              <a:rPr lang="en-US" dirty="0" err="1" smtClean="0"/>
              <a:t>képhez</a:t>
            </a:r>
            <a:r>
              <a:rPr lang="en-US" dirty="0" smtClean="0"/>
              <a:t> </a:t>
            </a:r>
            <a:r>
              <a:rPr lang="en-US" dirty="0" err="1" smtClean="0"/>
              <a:t>kapcsolódó</a:t>
            </a:r>
            <a:r>
              <a:rPr lang="en-US" dirty="0" smtClean="0"/>
              <a:t> </a:t>
            </a:r>
            <a:r>
              <a:rPr lang="en-US" dirty="0" err="1" smtClean="0"/>
              <a:t>idézet</a:t>
            </a:r>
            <a:r>
              <a:rPr lang="en-US" dirty="0" smtClean="0"/>
              <a:t> is </a:t>
            </a:r>
            <a:r>
              <a:rPr lang="en-US" dirty="0" err="1" smtClean="0"/>
              <a:t>szerepelhet</a:t>
            </a:r>
            <a:endParaRPr lang="en-US" dirty="0"/>
          </a:p>
        </p:txBody>
      </p:sp>
    </p:spTree>
    <p:extLst>
      <p:ext uri="{BB962C8B-B14F-4D97-AF65-F5344CB8AC3E}">
        <p14:creationId xmlns:p14="http://schemas.microsoft.com/office/powerpoint/2010/main" val="562395735"/>
      </p:ext>
    </p:extLst>
  </p:cSld>
  <p:clrMapOvr>
    <a:masterClrMapping/>
  </p:clrMapOvr>
  <p:extLst mod="1">
    <p:ext uri="{DCECCB84-F9BA-43D5-87BE-67443E8EF086}">
      <p15:sldGuideLst xmlns:p15="http://schemas.microsoft.com/office/powerpoint/2012/main">
        <p15:guide id="1" pos="2132" userDrawn="1">
          <p15:clr>
            <a:srgbClr val="FBAE40"/>
          </p15:clr>
        </p15:guide>
        <p15:guide id="2" pos="2381"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gyéni elrendezés">
    <p:bg>
      <p:bgPr>
        <a:solidFill>
          <a:srgbClr val="1B5C93"/>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24989" y="303212"/>
            <a:ext cx="3323724" cy="4429125"/>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7358" y="2722939"/>
            <a:ext cx="395630" cy="50292"/>
          </a:xfrm>
          <a:prstGeom prst="rect">
            <a:avLst/>
          </a:prstGeom>
        </p:spPr>
      </p:pic>
      <p:sp>
        <p:nvSpPr>
          <p:cNvPr id="11" name="TextBox 10"/>
          <p:cNvSpPr txBox="1"/>
          <p:nvPr userDrawn="1"/>
        </p:nvSpPr>
        <p:spPr>
          <a:xfrm>
            <a:off x="607963" y="3486266"/>
            <a:ext cx="3082062" cy="1338828"/>
          </a:xfrm>
          <a:prstGeom prst="rect">
            <a:avLst/>
          </a:prstGeom>
          <a:noFill/>
        </p:spPr>
        <p:txBody>
          <a:bodyPr wrap="none" rtlCol="0">
            <a:spAutoFit/>
          </a:bodyPr>
          <a:lstStyle/>
          <a:p>
            <a:r>
              <a:rPr lang="en-US" sz="1300" b="1" cap="all" spc="100" baseline="0" dirty="0" err="1" smtClean="0">
                <a:latin typeface="Calibri" charset="0"/>
                <a:ea typeface="Calibri" charset="0"/>
                <a:cs typeface="Calibri" charset="0"/>
              </a:rPr>
              <a:t>Szeretettel</a:t>
            </a:r>
            <a:r>
              <a:rPr lang="en-US" sz="1300" b="1" cap="all" spc="100" baseline="0" dirty="0" smtClean="0">
                <a:latin typeface="Calibri" charset="0"/>
                <a:ea typeface="Calibri" charset="0"/>
                <a:cs typeface="Calibri" charset="0"/>
              </a:rPr>
              <a:t> </a:t>
            </a:r>
            <a:r>
              <a:rPr lang="en-US" sz="1300" b="1" cap="all" spc="100" baseline="0" dirty="0" err="1" smtClean="0">
                <a:latin typeface="Calibri" charset="0"/>
                <a:ea typeface="Calibri" charset="0"/>
                <a:cs typeface="Calibri" charset="0"/>
              </a:rPr>
              <a:t>várjuk</a:t>
            </a:r>
            <a:r>
              <a:rPr lang="en-US" sz="1300" b="1" cap="all" spc="100" baseline="0" dirty="0" smtClean="0">
                <a:latin typeface="Calibri" charset="0"/>
                <a:ea typeface="Calibri" charset="0"/>
                <a:cs typeface="Calibri" charset="0"/>
              </a:rPr>
              <a:t> </a:t>
            </a:r>
            <a:br>
              <a:rPr lang="en-US" sz="1300" b="1" cap="all" spc="100" baseline="0" dirty="0" smtClean="0">
                <a:latin typeface="Calibri" charset="0"/>
                <a:ea typeface="Calibri" charset="0"/>
                <a:cs typeface="Calibri" charset="0"/>
              </a:rPr>
            </a:br>
            <a:r>
              <a:rPr lang="en-US" sz="1300" b="1" cap="all" spc="100" baseline="0" dirty="0" smtClean="0">
                <a:latin typeface="Calibri" charset="0"/>
                <a:ea typeface="Calibri" charset="0"/>
                <a:cs typeface="Calibri" charset="0"/>
              </a:rPr>
              <a:t>a </a:t>
            </a:r>
            <a:r>
              <a:rPr lang="en-US" sz="1300" b="1" cap="all" spc="100" baseline="0" dirty="0" err="1" smtClean="0">
                <a:latin typeface="Calibri" charset="0"/>
                <a:ea typeface="Calibri" charset="0"/>
                <a:cs typeface="Calibri" charset="0"/>
              </a:rPr>
              <a:t>magyar</a:t>
            </a:r>
            <a:r>
              <a:rPr lang="en-US" sz="1300" b="1" cap="all" spc="100" baseline="0" dirty="0" smtClean="0">
                <a:latin typeface="Calibri" charset="0"/>
                <a:ea typeface="Calibri" charset="0"/>
                <a:cs typeface="Calibri" charset="0"/>
              </a:rPr>
              <a:t> </a:t>
            </a:r>
            <a:r>
              <a:rPr lang="en-US" sz="1300" b="1" cap="all" spc="100" baseline="0" dirty="0" err="1" smtClean="0">
                <a:latin typeface="Calibri" charset="0"/>
                <a:ea typeface="Calibri" charset="0"/>
                <a:cs typeface="Calibri" charset="0"/>
              </a:rPr>
              <a:t>tudomány</a:t>
            </a:r>
            <a:r>
              <a:rPr lang="en-US" sz="1300" b="1" cap="all" spc="100" baseline="0" dirty="0" smtClean="0">
                <a:latin typeface="Calibri" charset="0"/>
                <a:ea typeface="Calibri" charset="0"/>
                <a:cs typeface="Calibri" charset="0"/>
              </a:rPr>
              <a:t> </a:t>
            </a:r>
            <a:r>
              <a:rPr lang="en-US" sz="1300" b="1" cap="all" spc="100" baseline="0" dirty="0" err="1" smtClean="0">
                <a:latin typeface="Calibri" charset="0"/>
                <a:ea typeface="Calibri" charset="0"/>
                <a:cs typeface="Calibri" charset="0"/>
              </a:rPr>
              <a:t>ünnepének</a:t>
            </a:r>
            <a:r>
              <a:rPr lang="en-US" sz="1300" b="1" cap="all" spc="100" baseline="0" dirty="0" smtClean="0">
                <a:latin typeface="Calibri" charset="0"/>
                <a:ea typeface="Calibri" charset="0"/>
                <a:cs typeface="Calibri" charset="0"/>
              </a:rPr>
              <a:t/>
            </a:r>
            <a:br>
              <a:rPr lang="en-US" sz="1300" b="1" cap="all" spc="100" baseline="0" dirty="0" smtClean="0">
                <a:latin typeface="Calibri" charset="0"/>
                <a:ea typeface="Calibri" charset="0"/>
                <a:cs typeface="Calibri" charset="0"/>
              </a:rPr>
            </a:br>
            <a:r>
              <a:rPr lang="en-US" sz="1300" b="1" cap="all" spc="100" baseline="0" dirty="0" err="1" smtClean="0">
                <a:latin typeface="Calibri" charset="0"/>
                <a:ea typeface="Calibri" charset="0"/>
                <a:cs typeface="Calibri" charset="0"/>
              </a:rPr>
              <a:t>további</a:t>
            </a:r>
            <a:r>
              <a:rPr lang="en-US" sz="1300" b="1" cap="all" spc="100" baseline="0" dirty="0" smtClean="0">
                <a:latin typeface="Calibri" charset="0"/>
                <a:ea typeface="Calibri" charset="0"/>
                <a:cs typeface="Calibri" charset="0"/>
              </a:rPr>
              <a:t> </a:t>
            </a:r>
            <a:r>
              <a:rPr lang="en-US" sz="1300" b="1" cap="all" spc="100" baseline="0" dirty="0" err="1" smtClean="0">
                <a:latin typeface="Calibri" charset="0"/>
                <a:ea typeface="Calibri" charset="0"/>
                <a:cs typeface="Calibri" charset="0"/>
              </a:rPr>
              <a:t>programjaira</a:t>
            </a:r>
            <a:r>
              <a:rPr lang="en-US" sz="1300" b="1" cap="all" spc="100" baseline="0" dirty="0" smtClean="0">
                <a:latin typeface="Calibri" charset="0"/>
                <a:ea typeface="Calibri" charset="0"/>
                <a:cs typeface="Calibri" charset="0"/>
              </a:rPr>
              <a:t>!</a:t>
            </a:r>
          </a:p>
          <a:p>
            <a:endParaRPr lang="en-US" sz="1400" cap="all" spc="100" baseline="0" dirty="0" smtClean="0">
              <a:latin typeface="Calibri" charset="0"/>
              <a:ea typeface="Calibri" charset="0"/>
              <a:cs typeface="Calibri" charset="0"/>
            </a:endParaRPr>
          </a:p>
          <a:p>
            <a:r>
              <a:rPr lang="en-US" sz="1400" i="1" cap="all" spc="100" baseline="0" dirty="0" err="1" smtClean="0">
                <a:latin typeface="Calibri" charset="0"/>
                <a:ea typeface="Calibri" charset="0"/>
                <a:cs typeface="Calibri" charset="0"/>
              </a:rPr>
              <a:t>tudomanyunnep.hu</a:t>
            </a:r>
            <a:endParaRPr lang="en-US" sz="1400" i="1" cap="all" spc="100" baseline="0" dirty="0" smtClean="0">
              <a:latin typeface="Calibri" charset="0"/>
              <a:ea typeface="Calibri" charset="0"/>
              <a:cs typeface="Calibri" charset="0"/>
            </a:endParaRPr>
          </a:p>
          <a:p>
            <a:r>
              <a:rPr lang="en-US" sz="1400" i="1" cap="all" spc="100" baseline="0" smtClean="0">
                <a:latin typeface="Calibri" charset="0"/>
                <a:ea typeface="Calibri" charset="0"/>
                <a:cs typeface="Calibri" charset="0"/>
              </a:rPr>
              <a:t>mta.hu</a:t>
            </a:r>
            <a:endParaRPr lang="en-US" sz="1400" i="1" cap="all" spc="100" baseline="0" dirty="0">
              <a:latin typeface="Calibri" charset="0"/>
              <a:ea typeface="Calibri" charset="0"/>
              <a:cs typeface="Calibri" charset="0"/>
            </a:endParaRPr>
          </a:p>
        </p:txBody>
      </p:sp>
      <p:sp>
        <p:nvSpPr>
          <p:cNvPr id="12" name="Rectangle 11"/>
          <p:cNvSpPr/>
          <p:nvPr userDrawn="1"/>
        </p:nvSpPr>
        <p:spPr>
          <a:xfrm>
            <a:off x="607963" y="1486684"/>
            <a:ext cx="4549387" cy="492443"/>
          </a:xfrm>
          <a:prstGeom prst="rect">
            <a:avLst/>
          </a:prstGeom>
        </p:spPr>
        <p:txBody>
          <a:bodyPr wrap="none">
            <a:spAutoFit/>
          </a:bodyPr>
          <a:lstStyle/>
          <a:p>
            <a:r>
              <a:rPr kumimoji="0" lang="en-US" sz="2600" b="0" i="1" u="none" strike="noStrike" kern="1200" cap="all" spc="100" normalizeH="0" baseline="0" noProof="0" dirty="0" err="1" smtClean="0">
                <a:ln>
                  <a:noFill/>
                </a:ln>
                <a:solidFill>
                  <a:schemeClr val="tx1"/>
                </a:solidFill>
                <a:effectLst/>
                <a:uLnTx/>
                <a:uFillTx/>
                <a:latin typeface="Constantia" panose="02030602050306030303"/>
                <a:ea typeface="+mn-ea"/>
                <a:cs typeface="+mn-cs"/>
              </a:rPr>
              <a:t>Köszönöm</a:t>
            </a:r>
            <a:r>
              <a:rPr kumimoji="0" lang="en-US" sz="2600" b="0" i="1" u="none" strike="noStrike" kern="1200" cap="all" spc="100" normalizeH="0" baseline="0" noProof="0" dirty="0" smtClean="0">
                <a:ln>
                  <a:noFill/>
                </a:ln>
                <a:solidFill>
                  <a:schemeClr val="tx1"/>
                </a:solidFill>
                <a:effectLst/>
                <a:uLnTx/>
                <a:uFillTx/>
                <a:latin typeface="Constantia" panose="02030602050306030303"/>
                <a:ea typeface="+mn-ea"/>
                <a:cs typeface="+mn-cs"/>
              </a:rPr>
              <a:t> a </a:t>
            </a:r>
            <a:r>
              <a:rPr kumimoji="0" lang="en-US" sz="2600" b="0" i="1" u="none" strike="noStrike" kern="1200" cap="all" spc="100" normalizeH="0" baseline="0" noProof="0" dirty="0" err="1" smtClean="0">
                <a:ln>
                  <a:noFill/>
                </a:ln>
                <a:solidFill>
                  <a:schemeClr val="tx1"/>
                </a:solidFill>
                <a:effectLst/>
                <a:uLnTx/>
                <a:uFillTx/>
                <a:latin typeface="Constantia" panose="02030602050306030303"/>
                <a:ea typeface="+mn-ea"/>
                <a:cs typeface="+mn-cs"/>
              </a:rPr>
              <a:t>figyelmet</a:t>
            </a:r>
            <a:r>
              <a:rPr kumimoji="0" lang="en-US" sz="2600" b="0" i="1" u="none" strike="noStrike" kern="1200" cap="all" spc="100" normalizeH="0" baseline="0" noProof="0" dirty="0" smtClean="0">
                <a:ln>
                  <a:noFill/>
                </a:ln>
                <a:solidFill>
                  <a:schemeClr val="tx1"/>
                </a:solidFill>
                <a:effectLst/>
                <a:uLnTx/>
                <a:uFillTx/>
                <a:latin typeface="Constantia" panose="02030602050306030303"/>
                <a:ea typeface="+mn-ea"/>
                <a:cs typeface="+mn-cs"/>
              </a:rPr>
              <a:t>!</a:t>
            </a:r>
            <a:endParaRPr lang="en-US" sz="2600" b="0" i="1" cap="all" spc="100" baseline="0" dirty="0">
              <a:solidFill>
                <a:schemeClr val="tx1"/>
              </a:solidFill>
            </a:endParaRPr>
          </a:p>
        </p:txBody>
      </p:sp>
    </p:spTree>
    <p:extLst>
      <p:ext uri="{BB962C8B-B14F-4D97-AF65-F5344CB8AC3E}">
        <p14:creationId xmlns:p14="http://schemas.microsoft.com/office/powerpoint/2010/main" val="977415389"/>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4213" y="303213"/>
            <a:ext cx="8064499" cy="856853"/>
          </a:xfrm>
          <a:prstGeom prst="rect">
            <a:avLst/>
          </a:prstGeom>
        </p:spPr>
        <p:txBody>
          <a:bodyPr vert="horz" lIns="0" tIns="0" rIns="0" bIns="0" rtlCol="0" anchor="t">
            <a:noAutofit/>
          </a:bodyPr>
          <a:lstStyle/>
          <a:p>
            <a:r>
              <a:rPr lang="hu-HU" smtClean="0"/>
              <a:t>Mintacím szerkesztése</a:t>
            </a:r>
            <a:endParaRPr lang="en-US" dirty="0"/>
          </a:p>
        </p:txBody>
      </p:sp>
      <p:sp>
        <p:nvSpPr>
          <p:cNvPr id="3" name="Text Placeholder 2"/>
          <p:cNvSpPr>
            <a:spLocks noGrp="1"/>
          </p:cNvSpPr>
          <p:nvPr>
            <p:ph type="body" idx="1"/>
          </p:nvPr>
        </p:nvSpPr>
        <p:spPr>
          <a:xfrm>
            <a:off x="1042988" y="1491925"/>
            <a:ext cx="7705725" cy="2988000"/>
          </a:xfrm>
          <a:prstGeom prst="rect">
            <a:avLst/>
          </a:prstGeom>
        </p:spPr>
        <p:txBody>
          <a:bodyPr vert="horz" lIns="0" tIns="0" rIns="0" bIns="0" rtlCol="0">
            <a:no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6" name="Slide Number Placeholder 5"/>
          <p:cNvSpPr>
            <a:spLocks noGrp="1"/>
          </p:cNvSpPr>
          <p:nvPr>
            <p:ph type="sldNum" sz="quarter" idx="4"/>
          </p:nvPr>
        </p:nvSpPr>
        <p:spPr>
          <a:xfrm>
            <a:off x="8748712" y="4732338"/>
            <a:ext cx="395287" cy="273844"/>
          </a:xfrm>
          <a:prstGeom prst="rect">
            <a:avLst/>
          </a:prstGeom>
        </p:spPr>
        <p:txBody>
          <a:bodyPr vert="horz" lIns="36000" tIns="0" rIns="0" bIns="0" rtlCol="0" anchor="ctr"/>
          <a:lstStyle>
            <a:lvl1pPr algn="l">
              <a:defRPr sz="1100" baseline="0">
                <a:solidFill>
                  <a:schemeClr val="accent2"/>
                </a:solidFill>
                <a:latin typeface="Calibri" charset="0"/>
                <a:ea typeface="Calibri" charset="0"/>
                <a:cs typeface="Calibri" charset="0"/>
              </a:defRPr>
            </a:lvl1pPr>
          </a:lstStyle>
          <a:p>
            <a:fld id="{FD7096EC-A894-4F47-929A-65581C0900F7}" type="slidenum">
              <a:rPr lang="en-US" smtClean="0"/>
              <a:pPr/>
              <a:t>‹#›</a:t>
            </a:fld>
            <a:endParaRPr lang="en-US" dirty="0"/>
          </a:p>
        </p:txBody>
      </p:sp>
    </p:spTree>
    <p:extLst>
      <p:ext uri="{BB962C8B-B14F-4D97-AF65-F5344CB8AC3E}">
        <p14:creationId xmlns:p14="http://schemas.microsoft.com/office/powerpoint/2010/main" val="19943201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1" r:id="rId3"/>
    <p:sldLayoutId id="2147483663" r:id="rId4"/>
    <p:sldLayoutId id="2147483664" r:id="rId5"/>
    <p:sldLayoutId id="2147483666" r:id="rId6"/>
    <p:sldLayoutId id="2147483672" r:id="rId7"/>
    <p:sldLayoutId id="2147483669" r:id="rId8"/>
    <p:sldLayoutId id="2147483670" r:id="rId9"/>
  </p:sldLayoutIdLst>
  <p:hf hdr="0" ftr="0" dt="0"/>
  <p:txStyles>
    <p:titleStyle>
      <a:lvl1pPr algn="l" defTabSz="685800" rtl="0" eaLnBrk="1" latinLnBrk="0" hangingPunct="1">
        <a:lnSpc>
          <a:spcPct val="100000"/>
        </a:lnSpc>
        <a:spcBef>
          <a:spcPct val="0"/>
        </a:spcBef>
        <a:buNone/>
        <a:defRPr sz="2800" b="1" kern="1200" baseline="0">
          <a:solidFill>
            <a:srgbClr val="1B5C93"/>
          </a:solidFill>
          <a:latin typeface="+mj-lt"/>
          <a:ea typeface="+mj-ea"/>
          <a:cs typeface="+mj-cs"/>
        </a:defRPr>
      </a:lvl1pPr>
    </p:titleStyle>
    <p:bodyStyle>
      <a:lvl1pPr marL="171450" indent="-171450" algn="l" defTabSz="685800" rtl="0" eaLnBrk="1" latinLnBrk="0" hangingPunct="1">
        <a:lnSpc>
          <a:spcPct val="100000"/>
        </a:lnSpc>
        <a:spcBef>
          <a:spcPts val="750"/>
        </a:spcBef>
        <a:buClr>
          <a:srgbClr val="1B5C93"/>
        </a:buClr>
        <a:buSzPct val="90000"/>
        <a:buFont typeface="Wingdings" charset="2"/>
        <a:buChar char="§"/>
        <a:defRPr sz="2300" kern="1200" baseline="0">
          <a:solidFill>
            <a:schemeClr val="tx1"/>
          </a:solidFill>
          <a:latin typeface="Calibri" charset="0"/>
          <a:ea typeface="Calibri" charset="0"/>
          <a:cs typeface="Calibri" charset="0"/>
        </a:defRPr>
      </a:lvl1pPr>
      <a:lvl2pPr marL="514350" indent="-171450" algn="l" defTabSz="685800" rtl="0" eaLnBrk="1" latinLnBrk="0" hangingPunct="1">
        <a:lnSpc>
          <a:spcPct val="90000"/>
        </a:lnSpc>
        <a:spcBef>
          <a:spcPts val="375"/>
        </a:spcBef>
        <a:buClr>
          <a:srgbClr val="1B5C93"/>
        </a:buClr>
        <a:buFont typeface="Arial" charset="0"/>
        <a:buChar char="•"/>
        <a:defRPr sz="2200" kern="1200">
          <a:solidFill>
            <a:schemeClr val="tx1"/>
          </a:solidFill>
          <a:latin typeface="Calibri" charset="0"/>
          <a:ea typeface="Calibri" charset="0"/>
          <a:cs typeface="Calibri" charset="0"/>
        </a:defRPr>
      </a:lvl2pPr>
      <a:lvl3pPr marL="857250" indent="-171450" algn="l" defTabSz="685800" rtl="0" eaLnBrk="1" latinLnBrk="0" hangingPunct="1">
        <a:lnSpc>
          <a:spcPct val="90000"/>
        </a:lnSpc>
        <a:spcBef>
          <a:spcPts val="375"/>
        </a:spcBef>
        <a:buClr>
          <a:srgbClr val="1B5C93"/>
        </a:buClr>
        <a:buFont typeface="Wingdings" charset="2"/>
        <a:buChar char="§"/>
        <a:defRPr sz="1800" kern="1200">
          <a:solidFill>
            <a:schemeClr val="tx1"/>
          </a:solidFill>
          <a:latin typeface="Calibri" charset="0"/>
          <a:ea typeface="Calibri" charset="0"/>
          <a:cs typeface="Calibri" charset="0"/>
        </a:defRPr>
      </a:lvl3pPr>
      <a:lvl4pPr marL="1200150" indent="-171450" algn="l" defTabSz="685800" rtl="0" eaLnBrk="1" latinLnBrk="0" hangingPunct="1">
        <a:lnSpc>
          <a:spcPct val="90000"/>
        </a:lnSpc>
        <a:spcBef>
          <a:spcPts val="375"/>
        </a:spcBef>
        <a:buClr>
          <a:srgbClr val="7B9DC7"/>
        </a:buClr>
        <a:buFont typeface="Arial" panose="020B0604020202020204" pitchFamily="34" charset="0"/>
        <a:buChar char="•"/>
        <a:defRPr sz="1500" kern="1200">
          <a:solidFill>
            <a:schemeClr val="tx1"/>
          </a:solidFill>
          <a:latin typeface="Calibri" charset="0"/>
          <a:ea typeface="Calibri" charset="0"/>
          <a:cs typeface="Calibri" charset="0"/>
        </a:defRPr>
      </a:lvl4pPr>
      <a:lvl5pPr marL="1543050" indent="-171450" algn="l" defTabSz="685800" rtl="0" eaLnBrk="1" latinLnBrk="0" hangingPunct="1">
        <a:lnSpc>
          <a:spcPct val="90000"/>
        </a:lnSpc>
        <a:spcBef>
          <a:spcPts val="375"/>
        </a:spcBef>
        <a:buClr>
          <a:srgbClr val="7B9DC7"/>
        </a:buClr>
        <a:buFont typeface="Wingdings" charset="2"/>
        <a:buChar char="§"/>
        <a:defRPr sz="1450" kern="1200">
          <a:solidFill>
            <a:schemeClr val="tx1"/>
          </a:solidFill>
          <a:latin typeface="Calibri" charset="0"/>
          <a:ea typeface="Calibri" charset="0"/>
          <a:cs typeface="Calibri"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80" userDrawn="1">
          <p15:clr>
            <a:srgbClr val="F26B43"/>
          </p15:clr>
        </p15:guide>
        <p15:guide id="2" orient="horz" pos="1620" userDrawn="1">
          <p15:clr>
            <a:srgbClr val="F26B43"/>
          </p15:clr>
        </p15:guide>
        <p15:guide id="3" pos="657" userDrawn="1">
          <p15:clr>
            <a:srgbClr val="F26B43"/>
          </p15:clr>
        </p15:guide>
        <p15:guide id="4" orient="horz" pos="191" userDrawn="1">
          <p15:clr>
            <a:srgbClr val="F26B43"/>
          </p15:clr>
        </p15:guide>
        <p15:guide id="5" pos="5511" userDrawn="1">
          <p15:clr>
            <a:srgbClr val="F26B43"/>
          </p15:clr>
        </p15:guide>
        <p15:guide id="6" orient="horz" pos="2981" userDrawn="1">
          <p15:clr>
            <a:srgbClr val="F26B43"/>
          </p15:clr>
        </p15:guide>
        <p15:guide id="7" pos="431" userDrawn="1">
          <p15:clr>
            <a:srgbClr val="F26B43"/>
          </p15:clr>
        </p15:guide>
        <p15:guide id="8" orient="horz" pos="2822" userDrawn="1">
          <p15:clr>
            <a:srgbClr val="F26B43"/>
          </p15:clr>
        </p15:guide>
        <p15:guide id="9" pos="242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56.png"/><Relationship Id="rId4" Type="http://schemas.openxmlformats.org/officeDocument/2006/relationships/image" Target="../media/image55.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8.xml"/><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hyperlink" Target="http://aszalymonitoring.vizugy/"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3.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image" Target="../media/image17.png"/><Relationship Id="rId16"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19" Type="http://schemas.openxmlformats.org/officeDocument/2006/relationships/image" Target="../media/image34.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hu-HU" dirty="0" smtClean="0"/>
              <a:t>BELVÍZ ÉS ASZÁLY, ESETENKÉNT MINDKETTŐ</a:t>
            </a:r>
            <a:endParaRPr lang="en-US" dirty="0"/>
          </a:p>
        </p:txBody>
      </p:sp>
      <p:sp>
        <p:nvSpPr>
          <p:cNvPr id="3" name="Subtitle 2"/>
          <p:cNvSpPr>
            <a:spLocks noGrp="1"/>
          </p:cNvSpPr>
          <p:nvPr>
            <p:ph type="subTitle" idx="1"/>
          </p:nvPr>
        </p:nvSpPr>
        <p:spPr>
          <a:xfrm>
            <a:off x="3779837" y="2850623"/>
            <a:ext cx="4968875" cy="638081"/>
          </a:xfrm>
        </p:spPr>
        <p:txBody>
          <a:bodyPr/>
          <a:lstStyle/>
          <a:p>
            <a:r>
              <a:rPr lang="hu-HU" dirty="0" smtClean="0"/>
              <a:t>Tamás János</a:t>
            </a:r>
            <a:r>
              <a:rPr lang="hu-HU" sz="2800" baseline="30000" dirty="0" smtClean="0"/>
              <a:t>1</a:t>
            </a:r>
            <a:r>
              <a:rPr lang="hu-HU" dirty="0" smtClean="0"/>
              <a:t>,Németh Tamás</a:t>
            </a:r>
            <a:r>
              <a:rPr lang="hu-HU" baseline="30000" dirty="0" smtClean="0"/>
              <a:t>2</a:t>
            </a:r>
            <a:r>
              <a:rPr lang="hu-HU" dirty="0" smtClean="0"/>
              <a:t>, Rajkai Kálmán</a:t>
            </a:r>
            <a:r>
              <a:rPr lang="hu-HU" baseline="30000" dirty="0" smtClean="0"/>
              <a:t>2</a:t>
            </a:r>
            <a:r>
              <a:rPr lang="hu-HU" dirty="0" smtClean="0"/>
              <a:t>, bíró tibor</a:t>
            </a:r>
            <a:r>
              <a:rPr lang="hu-HU" baseline="30000" dirty="0" smtClean="0"/>
              <a:t>3</a:t>
            </a:r>
            <a:endParaRPr lang="en-US" baseline="30000" dirty="0"/>
          </a:p>
        </p:txBody>
      </p:sp>
      <p:sp>
        <p:nvSpPr>
          <p:cNvPr id="4" name="Text Placeholder 3"/>
          <p:cNvSpPr>
            <a:spLocks noGrp="1"/>
          </p:cNvSpPr>
          <p:nvPr>
            <p:ph type="body" idx="13"/>
          </p:nvPr>
        </p:nvSpPr>
        <p:spPr>
          <a:xfrm>
            <a:off x="3779839" y="3658615"/>
            <a:ext cx="4968874" cy="657320"/>
          </a:xfrm>
        </p:spPr>
        <p:txBody>
          <a:bodyPr/>
          <a:lstStyle/>
          <a:p>
            <a:r>
              <a:rPr lang="hu-HU" dirty="0" smtClean="0"/>
              <a:t>1. debreceni egyetem; 2. </a:t>
            </a:r>
            <a:r>
              <a:rPr lang="hu-HU" dirty="0" err="1" smtClean="0"/>
              <a:t>mta</a:t>
            </a:r>
            <a:r>
              <a:rPr lang="hu-HU" dirty="0" smtClean="0"/>
              <a:t> </a:t>
            </a:r>
            <a:r>
              <a:rPr lang="hu-HU" dirty="0" err="1" smtClean="0"/>
              <a:t>aTk</a:t>
            </a:r>
            <a:r>
              <a:rPr lang="hu-HU" dirty="0" smtClean="0"/>
              <a:t> TAKI</a:t>
            </a:r>
          </a:p>
          <a:p>
            <a:r>
              <a:rPr lang="hu-HU" dirty="0" smtClean="0"/>
              <a:t>3.Nemzeti Közszolgálati Egyetem, VTK</a:t>
            </a:r>
            <a:endParaRPr lang="en-US" dirty="0"/>
          </a:p>
        </p:txBody>
      </p:sp>
      <p:sp>
        <p:nvSpPr>
          <p:cNvPr id="5" name="Text Placeholder 4"/>
          <p:cNvSpPr>
            <a:spLocks noGrp="1"/>
          </p:cNvSpPr>
          <p:nvPr>
            <p:ph type="body" idx="14"/>
          </p:nvPr>
        </p:nvSpPr>
        <p:spPr>
          <a:xfrm>
            <a:off x="3779837" y="4485847"/>
            <a:ext cx="2128043" cy="239950"/>
          </a:xfrm>
        </p:spPr>
        <p:txBody>
          <a:bodyPr/>
          <a:lstStyle/>
          <a:p>
            <a:r>
              <a:rPr lang="hu-HU" dirty="0" smtClean="0"/>
              <a:t>2018.11.15.</a:t>
            </a:r>
            <a:endParaRPr lang="en-US" dirty="0"/>
          </a:p>
        </p:txBody>
      </p:sp>
    </p:spTree>
    <p:extLst>
      <p:ext uri="{BB962C8B-B14F-4D97-AF65-F5344CB8AC3E}">
        <p14:creationId xmlns:p14="http://schemas.microsoft.com/office/powerpoint/2010/main" val="17940276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solidFill>
                  <a:srgbClr val="0070C0"/>
                </a:solidFill>
              </a:rPr>
              <a:t>Erózió Belvíz kapcsolata – Fekete Doboz</a:t>
            </a:r>
            <a:br>
              <a:rPr lang="hu-HU" dirty="0" smtClean="0">
                <a:solidFill>
                  <a:srgbClr val="0070C0"/>
                </a:solidFill>
              </a:rPr>
            </a:br>
            <a:endParaRPr lang="hu-HU" dirty="0">
              <a:solidFill>
                <a:srgbClr val="0070C0"/>
              </a:solidFill>
            </a:endParaRPr>
          </a:p>
        </p:txBody>
      </p:sp>
      <p:pic>
        <p:nvPicPr>
          <p:cNvPr id="3" name="Kép 2"/>
          <p:cNvPicPr>
            <a:picLocks noChangeAspect="1"/>
          </p:cNvPicPr>
          <p:nvPr/>
        </p:nvPicPr>
        <p:blipFill>
          <a:blip r:embed="rId3"/>
          <a:stretch>
            <a:fillRect/>
          </a:stretch>
        </p:blipFill>
        <p:spPr>
          <a:xfrm>
            <a:off x="116378" y="1415047"/>
            <a:ext cx="4572000" cy="3236119"/>
          </a:xfrm>
          <a:prstGeom prst="rect">
            <a:avLst/>
          </a:prstGeom>
        </p:spPr>
      </p:pic>
      <p:pic>
        <p:nvPicPr>
          <p:cNvPr id="4" name="Kép 3"/>
          <p:cNvPicPr>
            <a:picLocks noChangeAspect="1"/>
          </p:cNvPicPr>
          <p:nvPr/>
        </p:nvPicPr>
        <p:blipFill>
          <a:blip r:embed="rId4"/>
          <a:stretch>
            <a:fillRect/>
          </a:stretch>
        </p:blipFill>
        <p:spPr>
          <a:xfrm>
            <a:off x="4749295" y="1415047"/>
            <a:ext cx="4071938" cy="2736056"/>
          </a:xfrm>
          <a:prstGeom prst="rect">
            <a:avLst/>
          </a:prstGeom>
        </p:spPr>
      </p:pic>
      <p:sp>
        <p:nvSpPr>
          <p:cNvPr id="5" name="Balra-jobbra nyíl 4"/>
          <p:cNvSpPr/>
          <p:nvPr/>
        </p:nvSpPr>
        <p:spPr>
          <a:xfrm>
            <a:off x="3029989" y="2381597"/>
            <a:ext cx="3684617" cy="274320"/>
          </a:xfrm>
          <a:prstGeom prst="leftRightArrow">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spTree>
    <p:extLst>
      <p:ext uri="{BB962C8B-B14F-4D97-AF65-F5344CB8AC3E}">
        <p14:creationId xmlns:p14="http://schemas.microsoft.com/office/powerpoint/2010/main" val="10521966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a:graphicFrameLocks/>
          </p:cNvGraphicFramePr>
          <p:nvPr>
            <p:extLst>
              <p:ext uri="{D42A27DB-BD31-4B8C-83A1-F6EECF244321}">
                <p14:modId xmlns:p14="http://schemas.microsoft.com/office/powerpoint/2010/main" val="176224482"/>
              </p:ext>
            </p:extLst>
          </p:nvPr>
        </p:nvGraphicFramePr>
        <p:xfrm>
          <a:off x="3804386" y="209350"/>
          <a:ext cx="4688117" cy="4670057"/>
        </p:xfrm>
        <a:graphic>
          <a:graphicData uri="http://schemas.openxmlformats.org/drawingml/2006/chart">
            <c:chart xmlns:c="http://schemas.openxmlformats.org/drawingml/2006/chart" xmlns:r="http://schemas.openxmlformats.org/officeDocument/2006/relationships" r:id="rId2"/>
          </a:graphicData>
        </a:graphic>
      </p:graphicFrame>
      <p:sp>
        <p:nvSpPr>
          <p:cNvPr id="5" name="Szövegdoboz 4"/>
          <p:cNvSpPr txBox="1"/>
          <p:nvPr/>
        </p:nvSpPr>
        <p:spPr>
          <a:xfrm>
            <a:off x="284672" y="190310"/>
            <a:ext cx="3172131" cy="3202864"/>
          </a:xfrm>
          <a:prstGeom prst="rect">
            <a:avLst/>
          </a:prstGeom>
          <a:noFill/>
        </p:spPr>
        <p:txBody>
          <a:bodyPr wrap="square" rtlCol="0">
            <a:spAutoFit/>
          </a:bodyPr>
          <a:lstStyle/>
          <a:p>
            <a:pPr algn="just"/>
            <a:r>
              <a:rPr lang="hu-HU" sz="1200" dirty="0">
                <a:latin typeface="Times New Roman" panose="02020603050405020304" pitchFamily="18" charset="0"/>
                <a:cs typeface="Times New Roman" panose="02020603050405020304" pitchFamily="18" charset="0"/>
              </a:rPr>
              <a:t>512 - Állóvizek</a:t>
            </a:r>
          </a:p>
          <a:p>
            <a:pPr algn="just"/>
            <a:r>
              <a:rPr lang="hu-HU" sz="1200" dirty="0">
                <a:latin typeface="Times New Roman" panose="02020603050405020304" pitchFamily="18" charset="0"/>
                <a:cs typeface="Times New Roman" panose="02020603050405020304" pitchFamily="18" charset="0"/>
              </a:rPr>
              <a:t>511 - Folyóvizek, vízi utak</a:t>
            </a:r>
          </a:p>
          <a:p>
            <a:pPr algn="just"/>
            <a:r>
              <a:rPr lang="hu-HU" sz="1200" dirty="0">
                <a:latin typeface="Times New Roman" panose="02020603050405020304" pitchFamily="18" charset="0"/>
                <a:cs typeface="Times New Roman" panose="02020603050405020304" pitchFamily="18" charset="0"/>
              </a:rPr>
              <a:t>411 </a:t>
            </a:r>
            <a:r>
              <a:rPr lang="hu-HU" sz="1200" dirty="0">
                <a:solidFill>
                  <a:srgbClr val="FF0000"/>
                </a:solidFill>
                <a:latin typeface="Times New Roman" panose="02020603050405020304" pitchFamily="18" charset="0"/>
                <a:cs typeface="Times New Roman" panose="02020603050405020304" pitchFamily="18" charset="0"/>
              </a:rPr>
              <a:t>- Szárazföldi mocsarak</a:t>
            </a:r>
          </a:p>
          <a:p>
            <a:pPr algn="just"/>
            <a:r>
              <a:rPr lang="hu-HU" sz="1200" dirty="0">
                <a:latin typeface="Times New Roman" panose="02020603050405020304" pitchFamily="18" charset="0"/>
                <a:cs typeface="Times New Roman" panose="02020603050405020304" pitchFamily="18" charset="0"/>
              </a:rPr>
              <a:t>333 - Ritkás növényzet</a:t>
            </a:r>
          </a:p>
          <a:p>
            <a:pPr algn="just"/>
            <a:r>
              <a:rPr lang="hu-HU" sz="1200" dirty="0">
                <a:latin typeface="Times New Roman" panose="02020603050405020304" pitchFamily="18" charset="0"/>
                <a:cs typeface="Times New Roman" panose="02020603050405020304" pitchFamily="18" charset="0"/>
              </a:rPr>
              <a:t>324 - </a:t>
            </a:r>
            <a:r>
              <a:rPr lang="hu-HU" sz="1200" dirty="0">
                <a:solidFill>
                  <a:srgbClr val="FF0000"/>
                </a:solidFill>
                <a:latin typeface="Times New Roman" panose="02020603050405020304" pitchFamily="18" charset="0"/>
                <a:cs typeface="Times New Roman" panose="02020603050405020304" pitchFamily="18" charset="0"/>
              </a:rPr>
              <a:t>Átmeneti erdős-cserjés területek</a:t>
            </a:r>
          </a:p>
          <a:p>
            <a:pPr algn="just"/>
            <a:r>
              <a:rPr lang="hu-HU" sz="1200" dirty="0">
                <a:latin typeface="Times New Roman" panose="02020603050405020304" pitchFamily="18" charset="0"/>
                <a:cs typeface="Times New Roman" panose="02020603050405020304" pitchFamily="18" charset="0"/>
              </a:rPr>
              <a:t>321 - Természetközeli gyepek</a:t>
            </a:r>
          </a:p>
          <a:p>
            <a:pPr algn="just"/>
            <a:r>
              <a:rPr lang="hu-HU" sz="1200" dirty="0">
                <a:latin typeface="Times New Roman" panose="02020603050405020304" pitchFamily="18" charset="0"/>
                <a:cs typeface="Times New Roman" panose="02020603050405020304" pitchFamily="18" charset="0"/>
              </a:rPr>
              <a:t>311 - Lomblevelű erdők</a:t>
            </a:r>
          </a:p>
          <a:p>
            <a:pPr algn="just"/>
            <a:r>
              <a:rPr lang="hu-HU" sz="1200" dirty="0">
                <a:latin typeface="Times New Roman" panose="02020603050405020304" pitchFamily="18" charset="0"/>
                <a:cs typeface="Times New Roman" panose="02020603050405020304" pitchFamily="18" charset="0"/>
              </a:rPr>
              <a:t>243 - Elsődlegesen mezőgazdasági területek, </a:t>
            </a:r>
          </a:p>
          <a:p>
            <a:pPr algn="just"/>
            <a:r>
              <a:rPr lang="hu-HU" sz="1200" dirty="0">
                <a:latin typeface="Times New Roman" panose="02020603050405020304" pitchFamily="18" charset="0"/>
                <a:cs typeface="Times New Roman" panose="02020603050405020304" pitchFamily="18" charset="0"/>
              </a:rPr>
              <a:t>          jelentős természetes formációkkal</a:t>
            </a:r>
          </a:p>
          <a:p>
            <a:pPr algn="just"/>
            <a:r>
              <a:rPr lang="hu-HU" sz="1200" dirty="0">
                <a:latin typeface="Times New Roman" panose="02020603050405020304" pitchFamily="18" charset="0"/>
                <a:cs typeface="Times New Roman" panose="02020603050405020304" pitchFamily="18" charset="0"/>
              </a:rPr>
              <a:t>242 - Komplex művelési szerkezet</a:t>
            </a:r>
          </a:p>
          <a:p>
            <a:pPr algn="just"/>
            <a:r>
              <a:rPr lang="hu-HU" sz="1200" dirty="0">
                <a:latin typeface="Times New Roman" panose="02020603050405020304" pitchFamily="18" charset="0"/>
                <a:cs typeface="Times New Roman" panose="02020603050405020304" pitchFamily="18" charset="0"/>
              </a:rPr>
              <a:t>231 - Intenzív legelők és erősen degradált</a:t>
            </a:r>
          </a:p>
          <a:p>
            <a:pPr algn="just"/>
            <a:r>
              <a:rPr lang="hu-HU" sz="1200" dirty="0">
                <a:latin typeface="Times New Roman" panose="02020603050405020304" pitchFamily="18" charset="0"/>
                <a:cs typeface="Times New Roman" panose="02020603050405020304" pitchFamily="18" charset="0"/>
              </a:rPr>
              <a:t>          gyepterületek</a:t>
            </a:r>
          </a:p>
          <a:p>
            <a:pPr algn="just"/>
            <a:r>
              <a:rPr lang="hu-HU" sz="1200" dirty="0">
                <a:latin typeface="Times New Roman" panose="02020603050405020304" pitchFamily="18" charset="0"/>
                <a:cs typeface="Times New Roman" panose="02020603050405020304" pitchFamily="18" charset="0"/>
              </a:rPr>
              <a:t>213 - Rizsföldek</a:t>
            </a:r>
          </a:p>
          <a:p>
            <a:pPr algn="just"/>
            <a:r>
              <a:rPr lang="hu-HU" sz="1200" dirty="0">
                <a:latin typeface="Times New Roman" panose="02020603050405020304" pitchFamily="18" charset="0"/>
                <a:cs typeface="Times New Roman" panose="02020603050405020304" pitchFamily="18" charset="0"/>
              </a:rPr>
              <a:t>211 - Nem – öntözött szántóföldek</a:t>
            </a:r>
          </a:p>
          <a:p>
            <a:pPr algn="just"/>
            <a:r>
              <a:rPr lang="hu-HU" sz="1200" dirty="0">
                <a:latin typeface="Times New Roman" panose="02020603050405020304" pitchFamily="18" charset="0"/>
                <a:cs typeface="Times New Roman" panose="02020603050405020304" pitchFamily="18" charset="0"/>
              </a:rPr>
              <a:t>121 - Ipari vagy kereskedelmi területek</a:t>
            </a:r>
          </a:p>
          <a:p>
            <a:pPr algn="just"/>
            <a:r>
              <a:rPr lang="hu-HU" sz="1200" dirty="0">
                <a:latin typeface="Times New Roman" panose="02020603050405020304" pitchFamily="18" charset="0"/>
                <a:cs typeface="Times New Roman" panose="02020603050405020304" pitchFamily="18" charset="0"/>
              </a:rPr>
              <a:t>112 - Összefüggő település szerkezet</a:t>
            </a:r>
          </a:p>
          <a:p>
            <a:endParaRPr lang="hu-HU" sz="1013" dirty="0">
              <a:latin typeface="Times New Roman" panose="02020603050405020304" pitchFamily="18" charset="0"/>
              <a:cs typeface="Times New Roman" panose="02020603050405020304" pitchFamily="18" charset="0"/>
            </a:endParaRPr>
          </a:p>
        </p:txBody>
      </p:sp>
      <p:sp>
        <p:nvSpPr>
          <p:cNvPr id="6" name="Jobbra nyíl 5"/>
          <p:cNvSpPr/>
          <p:nvPr/>
        </p:nvSpPr>
        <p:spPr>
          <a:xfrm rot="246809">
            <a:off x="2141794" y="702790"/>
            <a:ext cx="2031995" cy="2098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sp>
        <p:nvSpPr>
          <p:cNvPr id="7" name="Jobbra nyíl 6"/>
          <p:cNvSpPr/>
          <p:nvPr/>
        </p:nvSpPr>
        <p:spPr>
          <a:xfrm rot="232155">
            <a:off x="2780785" y="1188229"/>
            <a:ext cx="3703238" cy="2422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pic>
        <p:nvPicPr>
          <p:cNvPr id="2" name="Kép 1"/>
          <p:cNvPicPr>
            <a:picLocks noChangeAspect="1"/>
          </p:cNvPicPr>
          <p:nvPr/>
        </p:nvPicPr>
        <p:blipFill>
          <a:blip r:embed="rId3"/>
          <a:stretch>
            <a:fillRect/>
          </a:stretch>
        </p:blipFill>
        <p:spPr>
          <a:xfrm>
            <a:off x="1308758" y="3190004"/>
            <a:ext cx="2024255" cy="1865282"/>
          </a:xfrm>
          <a:prstGeom prst="rect">
            <a:avLst/>
          </a:prstGeom>
        </p:spPr>
      </p:pic>
      <p:sp>
        <p:nvSpPr>
          <p:cNvPr id="3" name="Szövegdoboz 2"/>
          <p:cNvSpPr txBox="1"/>
          <p:nvPr/>
        </p:nvSpPr>
        <p:spPr>
          <a:xfrm>
            <a:off x="1787091" y="3842217"/>
            <a:ext cx="627095" cy="248209"/>
          </a:xfrm>
          <a:prstGeom prst="rect">
            <a:avLst/>
          </a:prstGeom>
          <a:noFill/>
        </p:spPr>
        <p:txBody>
          <a:bodyPr wrap="none" rtlCol="0">
            <a:spAutoFit/>
          </a:bodyPr>
          <a:lstStyle/>
          <a:p>
            <a:r>
              <a:rPr lang="hu-HU" sz="1013" b="1" dirty="0"/>
              <a:t>Karcag</a:t>
            </a:r>
          </a:p>
        </p:txBody>
      </p:sp>
    </p:spTree>
    <p:extLst>
      <p:ext uri="{BB962C8B-B14F-4D97-AF65-F5344CB8AC3E}">
        <p14:creationId xmlns:p14="http://schemas.microsoft.com/office/powerpoint/2010/main" val="593596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56453" y="-68531"/>
            <a:ext cx="7886700" cy="994172"/>
          </a:xfrm>
        </p:spPr>
        <p:txBody>
          <a:bodyPr/>
          <a:lstStyle/>
          <a:p>
            <a:r>
              <a:rPr lang="hu-HU" dirty="0" smtClean="0"/>
              <a:t>Mg. Erdészet – Energia Ültetvények</a:t>
            </a:r>
            <a:endParaRPr lang="hu-HU" dirty="0"/>
          </a:p>
        </p:txBody>
      </p:sp>
      <p:pic>
        <p:nvPicPr>
          <p:cNvPr id="3" name="Kép 2"/>
          <p:cNvPicPr>
            <a:picLocks noChangeAspect="1"/>
          </p:cNvPicPr>
          <p:nvPr/>
        </p:nvPicPr>
        <p:blipFill>
          <a:blip r:embed="rId2"/>
          <a:stretch>
            <a:fillRect/>
          </a:stretch>
        </p:blipFill>
        <p:spPr>
          <a:xfrm>
            <a:off x="6136813" y="659305"/>
            <a:ext cx="2783360" cy="2083895"/>
          </a:xfrm>
          <a:prstGeom prst="rect">
            <a:avLst/>
          </a:prstGeom>
        </p:spPr>
      </p:pic>
      <p:pic>
        <p:nvPicPr>
          <p:cNvPr id="5" name="Kép 4"/>
          <p:cNvPicPr>
            <a:picLocks noChangeAspect="1"/>
          </p:cNvPicPr>
          <p:nvPr/>
        </p:nvPicPr>
        <p:blipFill>
          <a:blip r:embed="rId3"/>
          <a:stretch>
            <a:fillRect/>
          </a:stretch>
        </p:blipFill>
        <p:spPr>
          <a:xfrm>
            <a:off x="6136813" y="3116343"/>
            <a:ext cx="2917600" cy="1775416"/>
          </a:xfrm>
          <a:prstGeom prst="rect">
            <a:avLst/>
          </a:prstGeom>
        </p:spPr>
      </p:pic>
      <p:pic>
        <p:nvPicPr>
          <p:cNvPr id="6" name="Kép 5"/>
          <p:cNvPicPr>
            <a:picLocks noChangeAspect="1"/>
          </p:cNvPicPr>
          <p:nvPr/>
        </p:nvPicPr>
        <p:blipFill>
          <a:blip r:embed="rId4"/>
          <a:stretch>
            <a:fillRect/>
          </a:stretch>
        </p:blipFill>
        <p:spPr>
          <a:xfrm>
            <a:off x="2882776" y="767604"/>
            <a:ext cx="2989853" cy="2500925"/>
          </a:xfrm>
          <a:prstGeom prst="rect">
            <a:avLst/>
          </a:prstGeom>
        </p:spPr>
      </p:pic>
      <p:pic>
        <p:nvPicPr>
          <p:cNvPr id="8" name="Tartalom helye 7"/>
          <p:cNvPicPr>
            <a:picLocks noGrp="1" noChangeAspect="1"/>
          </p:cNvPicPr>
          <p:nvPr>
            <p:ph idx="1"/>
          </p:nvPr>
        </p:nvPicPr>
        <p:blipFill>
          <a:blip r:embed="rId5"/>
          <a:stretch>
            <a:fillRect/>
          </a:stretch>
        </p:blipFill>
        <p:spPr>
          <a:xfrm>
            <a:off x="362526" y="428555"/>
            <a:ext cx="1573259" cy="1685636"/>
          </a:xfrm>
          <a:prstGeom prst="rect">
            <a:avLst/>
          </a:prstGeom>
        </p:spPr>
      </p:pic>
      <p:pic>
        <p:nvPicPr>
          <p:cNvPr id="9" name="Kép 8"/>
          <p:cNvPicPr>
            <a:picLocks noChangeAspect="1"/>
          </p:cNvPicPr>
          <p:nvPr/>
        </p:nvPicPr>
        <p:blipFill>
          <a:blip r:embed="rId6"/>
          <a:stretch>
            <a:fillRect/>
          </a:stretch>
        </p:blipFill>
        <p:spPr>
          <a:xfrm>
            <a:off x="3915782" y="3368084"/>
            <a:ext cx="1181615" cy="1650186"/>
          </a:xfrm>
          <a:prstGeom prst="rect">
            <a:avLst/>
          </a:prstGeom>
        </p:spPr>
      </p:pic>
      <p:pic>
        <p:nvPicPr>
          <p:cNvPr id="10" name="Kép 9"/>
          <p:cNvPicPr>
            <a:picLocks noChangeAspect="1"/>
          </p:cNvPicPr>
          <p:nvPr/>
        </p:nvPicPr>
        <p:blipFill>
          <a:blip r:embed="rId7"/>
          <a:stretch>
            <a:fillRect/>
          </a:stretch>
        </p:blipFill>
        <p:spPr>
          <a:xfrm>
            <a:off x="262948" y="2738221"/>
            <a:ext cx="1911893" cy="1435658"/>
          </a:xfrm>
          <a:prstGeom prst="rect">
            <a:avLst/>
          </a:prstGeom>
        </p:spPr>
      </p:pic>
      <p:sp>
        <p:nvSpPr>
          <p:cNvPr id="11" name="Szövegdoboz 10"/>
          <p:cNvSpPr txBox="1"/>
          <p:nvPr/>
        </p:nvSpPr>
        <p:spPr>
          <a:xfrm>
            <a:off x="472647" y="2244315"/>
            <a:ext cx="843501" cy="248209"/>
          </a:xfrm>
          <a:prstGeom prst="rect">
            <a:avLst/>
          </a:prstGeom>
          <a:noFill/>
        </p:spPr>
        <p:txBody>
          <a:bodyPr wrap="none" rtlCol="0">
            <a:spAutoFit/>
          </a:bodyPr>
          <a:lstStyle/>
          <a:p>
            <a:r>
              <a:rPr lang="hu-HU" sz="1013" dirty="0"/>
              <a:t>Energia fűz</a:t>
            </a:r>
          </a:p>
        </p:txBody>
      </p:sp>
      <p:sp>
        <p:nvSpPr>
          <p:cNvPr id="12" name="Szövegdoboz 11"/>
          <p:cNvSpPr txBox="1"/>
          <p:nvPr/>
        </p:nvSpPr>
        <p:spPr>
          <a:xfrm>
            <a:off x="1041413" y="4295471"/>
            <a:ext cx="922047" cy="248209"/>
          </a:xfrm>
          <a:prstGeom prst="rect">
            <a:avLst/>
          </a:prstGeom>
          <a:noFill/>
        </p:spPr>
        <p:txBody>
          <a:bodyPr wrap="none" rtlCol="0">
            <a:spAutoFit/>
          </a:bodyPr>
          <a:lstStyle/>
          <a:p>
            <a:r>
              <a:rPr lang="hu-HU" sz="1013" dirty="0"/>
              <a:t>Energia nyár</a:t>
            </a:r>
          </a:p>
        </p:txBody>
      </p:sp>
      <p:sp>
        <p:nvSpPr>
          <p:cNvPr id="13" name="Szövegdoboz 12"/>
          <p:cNvSpPr txBox="1"/>
          <p:nvPr/>
        </p:nvSpPr>
        <p:spPr>
          <a:xfrm>
            <a:off x="6370773" y="2743200"/>
            <a:ext cx="2217274" cy="248209"/>
          </a:xfrm>
          <a:prstGeom prst="rect">
            <a:avLst/>
          </a:prstGeom>
          <a:noFill/>
        </p:spPr>
        <p:txBody>
          <a:bodyPr wrap="none" rtlCol="0">
            <a:spAutoFit/>
          </a:bodyPr>
          <a:lstStyle/>
          <a:p>
            <a:r>
              <a:rPr lang="hu-HU" sz="1013" dirty="0"/>
              <a:t>Mg. Erdészet többcélú hasznosítás</a:t>
            </a:r>
          </a:p>
        </p:txBody>
      </p:sp>
    </p:spTree>
    <p:extLst>
      <p:ext uri="{BB962C8B-B14F-4D97-AF65-F5344CB8AC3E}">
        <p14:creationId xmlns:p14="http://schemas.microsoft.com/office/powerpoint/2010/main" val="2151344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65720" y="1"/>
            <a:ext cx="7886700" cy="994172"/>
          </a:xfrm>
        </p:spPr>
        <p:txBody>
          <a:bodyPr/>
          <a:lstStyle/>
          <a:p>
            <a:r>
              <a:rPr lang="hu-HU" dirty="0" smtClean="0"/>
              <a:t>Precíziós mezőgazdaság - vízgazdálkodás</a:t>
            </a:r>
            <a:endParaRPr lang="hu-HU" dirty="0"/>
          </a:p>
        </p:txBody>
      </p:sp>
      <p:pic>
        <p:nvPicPr>
          <p:cNvPr id="4" name="Tartalom helye 3"/>
          <p:cNvPicPr>
            <a:picLocks noGrp="1" noChangeAspect="1"/>
          </p:cNvPicPr>
          <p:nvPr>
            <p:ph idx="1"/>
          </p:nvPr>
        </p:nvPicPr>
        <p:blipFill>
          <a:blip r:embed="rId2"/>
          <a:stretch>
            <a:fillRect/>
          </a:stretch>
        </p:blipFill>
        <p:spPr>
          <a:xfrm>
            <a:off x="316642" y="1404343"/>
            <a:ext cx="2857500" cy="1821656"/>
          </a:xfrm>
          <a:prstGeom prst="rect">
            <a:avLst/>
          </a:prstGeom>
        </p:spPr>
      </p:pic>
      <p:pic>
        <p:nvPicPr>
          <p:cNvPr id="5" name="Kép 4"/>
          <p:cNvPicPr>
            <a:picLocks noChangeAspect="1"/>
          </p:cNvPicPr>
          <p:nvPr/>
        </p:nvPicPr>
        <p:blipFill>
          <a:blip r:embed="rId3"/>
          <a:stretch>
            <a:fillRect/>
          </a:stretch>
        </p:blipFill>
        <p:spPr>
          <a:xfrm>
            <a:off x="1349203" y="2680930"/>
            <a:ext cx="2065123" cy="2325296"/>
          </a:xfrm>
          <a:prstGeom prst="rect">
            <a:avLst/>
          </a:prstGeom>
        </p:spPr>
      </p:pic>
      <p:pic>
        <p:nvPicPr>
          <p:cNvPr id="6" name="Kép 5"/>
          <p:cNvPicPr>
            <a:picLocks noChangeAspect="1"/>
          </p:cNvPicPr>
          <p:nvPr/>
        </p:nvPicPr>
        <p:blipFill>
          <a:blip r:embed="rId4"/>
          <a:stretch>
            <a:fillRect/>
          </a:stretch>
        </p:blipFill>
        <p:spPr>
          <a:xfrm>
            <a:off x="3174142" y="421673"/>
            <a:ext cx="4180638" cy="3140124"/>
          </a:xfrm>
          <a:prstGeom prst="rect">
            <a:avLst/>
          </a:prstGeom>
        </p:spPr>
      </p:pic>
      <p:pic>
        <p:nvPicPr>
          <p:cNvPr id="7" name="Kép 6"/>
          <p:cNvPicPr>
            <a:picLocks noChangeAspect="1"/>
          </p:cNvPicPr>
          <p:nvPr/>
        </p:nvPicPr>
        <p:blipFill>
          <a:blip r:embed="rId5"/>
          <a:stretch>
            <a:fillRect/>
          </a:stretch>
        </p:blipFill>
        <p:spPr>
          <a:xfrm>
            <a:off x="6368881" y="3461325"/>
            <a:ext cx="2650525" cy="1767017"/>
          </a:xfrm>
          <a:prstGeom prst="rect">
            <a:avLst/>
          </a:prstGeom>
        </p:spPr>
      </p:pic>
    </p:spTree>
    <p:extLst>
      <p:ext uri="{BB962C8B-B14F-4D97-AF65-F5344CB8AC3E}">
        <p14:creationId xmlns:p14="http://schemas.microsoft.com/office/powerpoint/2010/main" val="32549905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Belvíz kockázati térképezés</a:t>
            </a:r>
            <a:br>
              <a:rPr lang="hu-HU" dirty="0" smtClean="0"/>
            </a:br>
            <a:r>
              <a:rPr lang="hu-HU" sz="1400" dirty="0" smtClean="0"/>
              <a:t>Vizsgálati lépték – Információ tartalom</a:t>
            </a:r>
            <a:endParaRPr lang="en-US" sz="1400" dirty="0"/>
          </a:p>
        </p:txBody>
      </p:sp>
      <p:pic>
        <p:nvPicPr>
          <p:cNvPr id="6" name="Tartalom helye 5"/>
          <p:cNvPicPr>
            <a:picLocks noGrp="1" noChangeAspect="1"/>
          </p:cNvPicPr>
          <p:nvPr>
            <p:ph sz="half" idx="2"/>
          </p:nvPr>
        </p:nvPicPr>
        <p:blipFill>
          <a:blip r:embed="rId2"/>
          <a:stretch>
            <a:fillRect/>
          </a:stretch>
        </p:blipFill>
        <p:spPr>
          <a:xfrm>
            <a:off x="4516341" y="1083240"/>
            <a:ext cx="4530770" cy="3157910"/>
          </a:xfrm>
          <a:prstGeom prst="rect">
            <a:avLst/>
          </a:prstGeom>
        </p:spPr>
      </p:pic>
      <p:sp>
        <p:nvSpPr>
          <p:cNvPr id="5" name="Slide Number Placeholder 4"/>
          <p:cNvSpPr>
            <a:spLocks noGrp="1"/>
          </p:cNvSpPr>
          <p:nvPr>
            <p:ph type="sldNum" sz="quarter" idx="12"/>
          </p:nvPr>
        </p:nvSpPr>
        <p:spPr/>
        <p:txBody>
          <a:bodyPr/>
          <a:lstStyle/>
          <a:p>
            <a:fld id="{FD7096EC-A894-4F47-929A-65581C0900F7}" type="slidenum">
              <a:rPr lang="en-US" smtClean="0"/>
              <a:t>14</a:t>
            </a:fld>
            <a:endParaRPr lang="en-US"/>
          </a:p>
        </p:txBody>
      </p:sp>
      <p:pic>
        <p:nvPicPr>
          <p:cNvPr id="8" name="Tartalom helye 7"/>
          <p:cNvPicPr>
            <a:picLocks noGrp="1" noChangeAspect="1"/>
          </p:cNvPicPr>
          <p:nvPr>
            <p:ph sz="half" idx="1"/>
          </p:nvPr>
        </p:nvPicPr>
        <p:blipFill rotWithShape="1">
          <a:blip r:embed="rId3"/>
          <a:srcRect l="22384" t="28641" r="25462" b="9078"/>
          <a:stretch/>
        </p:blipFill>
        <p:spPr>
          <a:xfrm>
            <a:off x="173170" y="1083240"/>
            <a:ext cx="4343171" cy="2917508"/>
          </a:xfrm>
          <a:prstGeom prst="rect">
            <a:avLst/>
          </a:prstGeom>
        </p:spPr>
      </p:pic>
      <p:sp>
        <p:nvSpPr>
          <p:cNvPr id="9" name="Téglalap 8"/>
          <p:cNvSpPr/>
          <p:nvPr/>
        </p:nvSpPr>
        <p:spPr>
          <a:xfrm>
            <a:off x="1336220" y="4540373"/>
            <a:ext cx="7076259" cy="246221"/>
          </a:xfrm>
          <a:prstGeom prst="rect">
            <a:avLst/>
          </a:prstGeom>
        </p:spPr>
        <p:txBody>
          <a:bodyPr wrap="square">
            <a:spAutoFit/>
          </a:bodyPr>
          <a:lstStyle/>
          <a:p>
            <a:r>
              <a:rPr lang="hu-HU" sz="1000" dirty="0" smtClean="0"/>
              <a:t>FORRÁS: Árvízi </a:t>
            </a:r>
            <a:r>
              <a:rPr lang="hu-HU" sz="1000" dirty="0"/>
              <a:t>kockázati térképezés és stratégiai kockázatkezelési terv készítése” (KEOP-2.5.0/B/09-12-2013-0001)</a:t>
            </a:r>
          </a:p>
        </p:txBody>
      </p:sp>
    </p:spTree>
    <p:extLst>
      <p:ext uri="{BB962C8B-B14F-4D97-AF65-F5344CB8AC3E}">
        <p14:creationId xmlns:p14="http://schemas.microsoft.com/office/powerpoint/2010/main" val="12809827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ím 5"/>
          <p:cNvSpPr>
            <a:spLocks noGrp="1"/>
          </p:cNvSpPr>
          <p:nvPr>
            <p:ph type="title"/>
          </p:nvPr>
        </p:nvSpPr>
        <p:spPr/>
        <p:txBody>
          <a:bodyPr/>
          <a:lstStyle/>
          <a:p>
            <a:r>
              <a:rPr lang="hu-HU" dirty="0"/>
              <a:t>Információ </a:t>
            </a:r>
            <a:r>
              <a:rPr lang="hu-HU" dirty="0" smtClean="0"/>
              <a:t>tartalom- Térbeli bizonytalanság</a:t>
            </a:r>
            <a:endParaRPr lang="hu-HU" dirty="0"/>
          </a:p>
        </p:txBody>
      </p:sp>
      <p:sp>
        <p:nvSpPr>
          <p:cNvPr id="5" name="Dia számának helye 4"/>
          <p:cNvSpPr>
            <a:spLocks noGrp="1"/>
          </p:cNvSpPr>
          <p:nvPr>
            <p:ph type="sldNum" sz="quarter" idx="12"/>
          </p:nvPr>
        </p:nvSpPr>
        <p:spPr/>
        <p:txBody>
          <a:bodyPr/>
          <a:lstStyle/>
          <a:p>
            <a:fld id="{FD7096EC-A894-4F47-929A-65581C0900F7}" type="slidenum">
              <a:rPr lang="en-US" smtClean="0"/>
              <a:t>15</a:t>
            </a:fld>
            <a:endParaRPr lang="en-US"/>
          </a:p>
        </p:txBody>
      </p:sp>
      <p:sp>
        <p:nvSpPr>
          <p:cNvPr id="12" name="Szövegdoboz 11"/>
          <p:cNvSpPr txBox="1"/>
          <p:nvPr/>
        </p:nvSpPr>
        <p:spPr>
          <a:xfrm>
            <a:off x="1089329" y="4361429"/>
            <a:ext cx="7779694" cy="507831"/>
          </a:xfrm>
          <a:prstGeom prst="rect">
            <a:avLst/>
          </a:prstGeom>
          <a:noFill/>
        </p:spPr>
        <p:txBody>
          <a:bodyPr wrap="none" rtlCol="0">
            <a:spAutoFit/>
          </a:bodyPr>
          <a:lstStyle/>
          <a:p>
            <a:r>
              <a:rPr lang="hu-HU" dirty="0" smtClean="0"/>
              <a:t>Együttes  hibaterjedés bizonytalansága: 156250 km !!</a:t>
            </a:r>
          </a:p>
          <a:p>
            <a:r>
              <a:rPr lang="hu-HU" dirty="0" smtClean="0"/>
              <a:t>Fejlesztési lehetőségek bizonytalansága: 0.0002 km  </a:t>
            </a:r>
            <a:r>
              <a:rPr lang="hu-HU" b="1" dirty="0" smtClean="0"/>
              <a:t>lehetséges adatminőség javulása 7.8X 10 </a:t>
            </a:r>
            <a:r>
              <a:rPr lang="hu-HU" b="1" baseline="30000" dirty="0"/>
              <a:t>8</a:t>
            </a:r>
          </a:p>
        </p:txBody>
      </p:sp>
      <p:graphicFrame>
        <p:nvGraphicFramePr>
          <p:cNvPr id="18" name="Tartalom helye 17"/>
          <p:cNvGraphicFramePr>
            <a:graphicFrameLocks noGrp="1"/>
          </p:cNvGraphicFramePr>
          <p:nvPr>
            <p:ph idx="1"/>
            <p:extLst>
              <p:ext uri="{D42A27DB-BD31-4B8C-83A1-F6EECF244321}">
                <p14:modId xmlns:p14="http://schemas.microsoft.com/office/powerpoint/2010/main" val="3109285107"/>
              </p:ext>
            </p:extLst>
          </p:nvPr>
        </p:nvGraphicFramePr>
        <p:xfrm>
          <a:off x="206734" y="950753"/>
          <a:ext cx="6535972" cy="3019065"/>
        </p:xfrm>
        <a:graphic>
          <a:graphicData uri="http://schemas.openxmlformats.org/drawingml/2006/table">
            <a:tbl>
              <a:tblPr firstRow="1" bandRow="1"/>
              <a:tblGrid>
                <a:gridCol w="1876508">
                  <a:extLst>
                    <a:ext uri="{9D8B030D-6E8A-4147-A177-3AD203B41FA5}">
                      <a16:colId xmlns:a16="http://schemas.microsoft.com/office/drawing/2014/main" val="3258011511"/>
                    </a:ext>
                  </a:extLst>
                </a:gridCol>
                <a:gridCol w="1900258">
                  <a:extLst>
                    <a:ext uri="{9D8B030D-6E8A-4147-A177-3AD203B41FA5}">
                      <a16:colId xmlns:a16="http://schemas.microsoft.com/office/drawing/2014/main" val="3535600261"/>
                    </a:ext>
                  </a:extLst>
                </a:gridCol>
                <a:gridCol w="934395">
                  <a:extLst>
                    <a:ext uri="{9D8B030D-6E8A-4147-A177-3AD203B41FA5}">
                      <a16:colId xmlns:a16="http://schemas.microsoft.com/office/drawing/2014/main" val="690991146"/>
                    </a:ext>
                  </a:extLst>
                </a:gridCol>
                <a:gridCol w="1089557">
                  <a:extLst>
                    <a:ext uri="{9D8B030D-6E8A-4147-A177-3AD203B41FA5}">
                      <a16:colId xmlns:a16="http://schemas.microsoft.com/office/drawing/2014/main" val="2396375457"/>
                    </a:ext>
                  </a:extLst>
                </a:gridCol>
                <a:gridCol w="735254">
                  <a:extLst>
                    <a:ext uri="{9D8B030D-6E8A-4147-A177-3AD203B41FA5}">
                      <a16:colId xmlns:a16="http://schemas.microsoft.com/office/drawing/2014/main" val="2906595408"/>
                    </a:ext>
                  </a:extLst>
                </a:gridCol>
              </a:tblGrid>
              <a:tr h="482289">
                <a:tc>
                  <a:txBody>
                    <a:bodyPr/>
                    <a:lstStyle/>
                    <a:p>
                      <a:pPr algn="l" rtl="0" fontAlgn="ctr"/>
                      <a:r>
                        <a:rPr lang="hu-HU" sz="1000" b="1" i="0" u="none" strike="noStrike">
                          <a:solidFill>
                            <a:srgbClr val="FFFFFF"/>
                          </a:solidFill>
                          <a:effectLst/>
                          <a:latin typeface="Franklin Gothic Book" panose="020B0503020102020204" pitchFamily="34" charset="0"/>
                        </a:rPr>
                        <a:t>Adatforrás</a:t>
                      </a:r>
                    </a:p>
                  </a:txBody>
                  <a:tcPr marL="4687" marR="4687" marT="4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6FA4"/>
                    </a:solidFill>
                  </a:tcPr>
                </a:tc>
                <a:tc>
                  <a:txBody>
                    <a:bodyPr/>
                    <a:lstStyle/>
                    <a:p>
                      <a:pPr algn="l" rtl="0" fontAlgn="ctr"/>
                      <a:r>
                        <a:rPr lang="hu-HU" sz="1000" b="1" i="0" u="none" strike="noStrike">
                          <a:solidFill>
                            <a:srgbClr val="FFFFFF"/>
                          </a:solidFill>
                          <a:effectLst/>
                          <a:latin typeface="Franklin Gothic Book" panose="020B0503020102020204" pitchFamily="34" charset="0"/>
                        </a:rPr>
                        <a:t>Méretarány</a:t>
                      </a:r>
                    </a:p>
                  </a:txBody>
                  <a:tcPr marL="4687" marR="4687" marT="4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6FA4"/>
                    </a:solidFill>
                  </a:tcPr>
                </a:tc>
                <a:tc>
                  <a:txBody>
                    <a:bodyPr/>
                    <a:lstStyle/>
                    <a:p>
                      <a:pPr algn="l" rtl="0" fontAlgn="ctr"/>
                      <a:r>
                        <a:rPr lang="hu-HU" sz="1000" b="1" i="0" u="none" strike="noStrike">
                          <a:solidFill>
                            <a:srgbClr val="FFFFFF"/>
                          </a:solidFill>
                          <a:effectLst/>
                          <a:latin typeface="Franklin Gothic Book" panose="020B0503020102020204" pitchFamily="34" charset="0"/>
                        </a:rPr>
                        <a:t>Pontosság (m)</a:t>
                      </a:r>
                    </a:p>
                  </a:txBody>
                  <a:tcPr marL="4687" marR="4687" marT="4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6FA4"/>
                    </a:solidFill>
                  </a:tcPr>
                </a:tc>
                <a:tc>
                  <a:txBody>
                    <a:bodyPr/>
                    <a:lstStyle/>
                    <a:p>
                      <a:pPr algn="l" rtl="0" fontAlgn="ctr"/>
                      <a:r>
                        <a:rPr lang="hu-HU" sz="1000" b="1" i="0" u="none" strike="noStrike">
                          <a:solidFill>
                            <a:srgbClr val="FFFFFF"/>
                          </a:solidFill>
                          <a:effectLst/>
                          <a:latin typeface="Franklin Gothic Book" panose="020B0503020102020204" pitchFamily="34" charset="0"/>
                        </a:rPr>
                        <a:t>Fejlesztés</a:t>
                      </a:r>
                    </a:p>
                  </a:txBody>
                  <a:tcPr marL="4687" marR="4687" marT="4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6FA4"/>
                    </a:solidFill>
                  </a:tcPr>
                </a:tc>
                <a:tc>
                  <a:txBody>
                    <a:bodyPr/>
                    <a:lstStyle/>
                    <a:p>
                      <a:pPr algn="l" rtl="0" fontAlgn="ctr"/>
                      <a:r>
                        <a:rPr lang="hu-HU" sz="1000" b="1" i="0" u="none" strike="noStrike">
                          <a:solidFill>
                            <a:srgbClr val="FFFFFF"/>
                          </a:solidFill>
                          <a:effectLst/>
                          <a:latin typeface="Franklin Gothic Book" panose="020B0503020102020204" pitchFamily="34" charset="0"/>
                        </a:rPr>
                        <a:t>Fejlesztési Pontosság (m)</a:t>
                      </a:r>
                    </a:p>
                  </a:txBody>
                  <a:tcPr marL="4687" marR="4687" marT="4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6FA4"/>
                    </a:solidFill>
                  </a:tcPr>
                </a:tc>
                <a:extLst>
                  <a:ext uri="{0D108BD9-81ED-4DB2-BD59-A6C34878D82A}">
                    <a16:rowId xmlns:a16="http://schemas.microsoft.com/office/drawing/2014/main" val="3917566400"/>
                  </a:ext>
                </a:extLst>
              </a:tr>
              <a:tr h="330457">
                <a:tc>
                  <a:txBody>
                    <a:bodyPr/>
                    <a:lstStyle/>
                    <a:p>
                      <a:pPr algn="l" rtl="0" fontAlgn="ctr"/>
                      <a:r>
                        <a:rPr lang="hu-HU" sz="1000" b="0" i="0" u="none" strike="noStrike">
                          <a:solidFill>
                            <a:srgbClr val="424242"/>
                          </a:solidFill>
                          <a:effectLst/>
                          <a:latin typeface="Franklin Gothic Book" panose="020B0503020102020204" pitchFamily="34" charset="0"/>
                        </a:rPr>
                        <a:t>HIDRODEM Domborzatmodell</a:t>
                      </a:r>
                    </a:p>
                  </a:txBody>
                  <a:tcPr marL="4687" marR="4687" marT="4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rtl="0" fontAlgn="ctr"/>
                      <a:r>
                        <a:rPr lang="hu-HU" sz="1000" b="0" i="0" u="none" strike="noStrike">
                          <a:solidFill>
                            <a:srgbClr val="424242"/>
                          </a:solidFill>
                          <a:effectLst/>
                          <a:latin typeface="Franklin Gothic Book" panose="020B0503020102020204" pitchFamily="34" charset="0"/>
                        </a:rPr>
                        <a:t>1: 10000</a:t>
                      </a:r>
                    </a:p>
                  </a:txBody>
                  <a:tcPr marL="4687" marR="4687" marT="4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rtl="0" fontAlgn="ctr"/>
                      <a:r>
                        <a:rPr lang="hu-HU" sz="1000" b="0" i="0" u="none" strike="noStrike">
                          <a:solidFill>
                            <a:srgbClr val="424242"/>
                          </a:solidFill>
                          <a:effectLst/>
                          <a:latin typeface="Franklin Gothic Book" panose="020B0503020102020204" pitchFamily="34" charset="0"/>
                        </a:rPr>
                        <a:t>1</a:t>
                      </a:r>
                    </a:p>
                  </a:txBody>
                  <a:tcPr marL="4687" marR="4687" marT="4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rtl="0" fontAlgn="ctr"/>
                      <a:r>
                        <a:rPr lang="hu-HU" sz="1000" b="0" i="0" u="none" strike="noStrike">
                          <a:solidFill>
                            <a:srgbClr val="424242"/>
                          </a:solidFill>
                          <a:effectLst/>
                          <a:latin typeface="Franklin Gothic Book" panose="020B0503020102020204" pitchFamily="34" charset="0"/>
                        </a:rPr>
                        <a:t>LIDAR Sentinel 1, Preciziós mg. RTK</a:t>
                      </a:r>
                    </a:p>
                  </a:txBody>
                  <a:tcPr marL="4687" marR="4687" marT="4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hu-HU" sz="1000" b="1" i="0" u="none" strike="noStrike">
                          <a:solidFill>
                            <a:srgbClr val="000000"/>
                          </a:solidFill>
                          <a:effectLst/>
                          <a:latin typeface="Calibri" panose="020F0502020204030204" pitchFamily="34" charset="0"/>
                        </a:rPr>
                        <a:t>0.2</a:t>
                      </a:r>
                    </a:p>
                  </a:txBody>
                  <a:tcPr marL="4687" marR="4687" marT="4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514216654"/>
                  </a:ext>
                </a:extLst>
              </a:tr>
              <a:tr h="415303">
                <a:tc>
                  <a:txBody>
                    <a:bodyPr/>
                    <a:lstStyle/>
                    <a:p>
                      <a:pPr algn="l" rtl="0" fontAlgn="ctr"/>
                      <a:r>
                        <a:rPr lang="hu-HU" sz="1000" b="0" i="0" u="none" strike="noStrike">
                          <a:solidFill>
                            <a:srgbClr val="424242"/>
                          </a:solidFill>
                          <a:effectLst/>
                          <a:latin typeface="Franklin Gothic Book" panose="020B0503020102020204" pitchFamily="34" charset="0"/>
                        </a:rPr>
                        <a:t>Kreybig Digitális Talajinformációs Rendszer </a:t>
                      </a:r>
                    </a:p>
                  </a:txBody>
                  <a:tcPr marL="4687" marR="4687" marT="4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rtl="0" fontAlgn="ctr"/>
                      <a:r>
                        <a:rPr lang="hu-HU" sz="1000" b="0" i="0" u="none" strike="noStrike">
                          <a:solidFill>
                            <a:srgbClr val="424242"/>
                          </a:solidFill>
                          <a:effectLst/>
                          <a:latin typeface="Franklin Gothic Book" panose="020B0503020102020204" pitchFamily="34" charset="0"/>
                        </a:rPr>
                        <a:t>1:25000</a:t>
                      </a:r>
                    </a:p>
                  </a:txBody>
                  <a:tcPr marL="4687" marR="4687" marT="4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rtl="0" fontAlgn="ctr"/>
                      <a:r>
                        <a:rPr lang="hu-HU" sz="1000" b="0" i="0" u="none" strike="noStrike">
                          <a:solidFill>
                            <a:srgbClr val="424242"/>
                          </a:solidFill>
                          <a:effectLst/>
                          <a:latin typeface="Franklin Gothic Book" panose="020B0503020102020204" pitchFamily="34" charset="0"/>
                        </a:rPr>
                        <a:t>2,5</a:t>
                      </a:r>
                    </a:p>
                  </a:txBody>
                  <a:tcPr marL="4687" marR="4687" marT="4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rtl="0" fontAlgn="ctr"/>
                      <a:r>
                        <a:rPr lang="hu-HU" sz="1000" b="0" i="0" u="none" strike="noStrike">
                          <a:solidFill>
                            <a:srgbClr val="424242"/>
                          </a:solidFill>
                          <a:effectLst/>
                          <a:latin typeface="Franklin Gothic Book" panose="020B0503020102020204" pitchFamily="34" charset="0"/>
                        </a:rPr>
                        <a:t>Preciziós mg., Talajradar</a:t>
                      </a:r>
                    </a:p>
                  </a:txBody>
                  <a:tcPr marL="4687" marR="4687" marT="4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hu-HU" sz="1000" b="1" i="0" u="none" strike="noStrike">
                          <a:solidFill>
                            <a:srgbClr val="000000"/>
                          </a:solidFill>
                          <a:effectLst/>
                          <a:latin typeface="Calibri" panose="020F0502020204030204" pitchFamily="34" charset="0"/>
                        </a:rPr>
                        <a:t>1</a:t>
                      </a:r>
                    </a:p>
                  </a:txBody>
                  <a:tcPr marL="4687" marR="4687" marT="4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892114695"/>
                  </a:ext>
                </a:extLst>
              </a:tr>
              <a:tr h="415303">
                <a:tc>
                  <a:txBody>
                    <a:bodyPr/>
                    <a:lstStyle/>
                    <a:p>
                      <a:pPr algn="l" rtl="0" fontAlgn="ctr"/>
                      <a:r>
                        <a:rPr lang="hu-HU" sz="1000" b="0" i="0" u="none" strike="noStrike">
                          <a:solidFill>
                            <a:srgbClr val="424242"/>
                          </a:solidFill>
                          <a:effectLst/>
                          <a:latin typeface="Franklin Gothic Book" panose="020B0503020102020204" pitchFamily="34" charset="0"/>
                        </a:rPr>
                        <a:t>Belvízelöntések műholdkép kiértékelésen alapuló adatai</a:t>
                      </a:r>
                    </a:p>
                  </a:txBody>
                  <a:tcPr marL="4687" marR="4687" marT="4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rtl="0" fontAlgn="ctr"/>
                      <a:r>
                        <a:rPr lang="hu-HU" sz="1000" b="0" i="0" u="none" strike="noStrike">
                          <a:solidFill>
                            <a:srgbClr val="424242"/>
                          </a:solidFill>
                          <a:effectLst/>
                          <a:latin typeface="Franklin Gothic Book" panose="020B0503020102020204" pitchFamily="34" charset="0"/>
                        </a:rPr>
                        <a:t>1: 25000</a:t>
                      </a:r>
                    </a:p>
                  </a:txBody>
                  <a:tcPr marL="4687" marR="4687" marT="4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rtl="0" fontAlgn="ctr"/>
                      <a:r>
                        <a:rPr lang="hu-HU" sz="1000" b="0" i="0" u="none" strike="noStrike">
                          <a:solidFill>
                            <a:srgbClr val="424242"/>
                          </a:solidFill>
                          <a:effectLst/>
                          <a:latin typeface="Franklin Gothic Book" panose="020B0503020102020204" pitchFamily="34" charset="0"/>
                        </a:rPr>
                        <a:t>2,5</a:t>
                      </a:r>
                    </a:p>
                  </a:txBody>
                  <a:tcPr marL="4687" marR="4687" marT="4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rtl="0" fontAlgn="ctr"/>
                      <a:r>
                        <a:rPr lang="hu-HU" sz="1000" b="0" i="0" u="none" strike="noStrike">
                          <a:solidFill>
                            <a:srgbClr val="424242"/>
                          </a:solidFill>
                          <a:effectLst/>
                          <a:latin typeface="Franklin Gothic Book" panose="020B0503020102020204" pitchFamily="34" charset="0"/>
                        </a:rPr>
                        <a:t>Sentinel, Qcikbird</a:t>
                      </a:r>
                    </a:p>
                  </a:txBody>
                  <a:tcPr marL="4687" marR="4687" marT="4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hu-HU" sz="1000" b="1" i="0" u="none" strike="noStrike">
                          <a:solidFill>
                            <a:srgbClr val="000000"/>
                          </a:solidFill>
                          <a:effectLst/>
                          <a:latin typeface="Calibri" panose="020F0502020204030204" pitchFamily="34" charset="0"/>
                        </a:rPr>
                        <a:t>1</a:t>
                      </a:r>
                    </a:p>
                  </a:txBody>
                  <a:tcPr marL="4687" marR="4687" marT="4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596753598"/>
                  </a:ext>
                </a:extLst>
              </a:tr>
              <a:tr h="294852">
                <a:tc>
                  <a:txBody>
                    <a:bodyPr/>
                    <a:lstStyle/>
                    <a:p>
                      <a:pPr algn="l" rtl="0" fontAlgn="ctr"/>
                      <a:r>
                        <a:rPr lang="hu-HU" sz="1000" b="0" i="0" u="none" strike="noStrike">
                          <a:solidFill>
                            <a:srgbClr val="424242"/>
                          </a:solidFill>
                          <a:effectLst/>
                          <a:latin typeface="Franklin Gothic Book" panose="020B0503020102020204" pitchFamily="34" charset="0"/>
                        </a:rPr>
                        <a:t>Földtani sekélyfúrások  (1531 db pont)</a:t>
                      </a:r>
                    </a:p>
                  </a:txBody>
                  <a:tcPr marL="4687" marR="4687" marT="4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l" rtl="0" fontAlgn="ctr"/>
                      <a:r>
                        <a:rPr lang="hu-HU" sz="1000" b="0" i="0" u="none" strike="noStrike">
                          <a:solidFill>
                            <a:srgbClr val="424242"/>
                          </a:solidFill>
                          <a:effectLst/>
                          <a:latin typeface="Franklin Gothic Book" panose="020B0503020102020204" pitchFamily="34" charset="0"/>
                        </a:rPr>
                        <a:t>1: 100000 Származtatott</a:t>
                      </a:r>
                    </a:p>
                  </a:txBody>
                  <a:tcPr marL="4687" marR="4687" marT="4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l" rtl="0" fontAlgn="ctr"/>
                      <a:r>
                        <a:rPr lang="hu-HU" sz="1000" b="0" i="0" u="none" strike="noStrike">
                          <a:solidFill>
                            <a:srgbClr val="424242"/>
                          </a:solidFill>
                          <a:effectLst/>
                          <a:latin typeface="Franklin Gothic Book" panose="020B0503020102020204" pitchFamily="34" charset="0"/>
                        </a:rPr>
                        <a:t>10</a:t>
                      </a:r>
                    </a:p>
                  </a:txBody>
                  <a:tcPr marL="4687" marR="4687" marT="4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l" rtl="0" fontAlgn="ctr"/>
                      <a:r>
                        <a:rPr lang="hu-HU" sz="1000" b="0" i="0" u="none" strike="noStrike">
                          <a:solidFill>
                            <a:srgbClr val="424242"/>
                          </a:solidFill>
                          <a:effectLst/>
                          <a:latin typeface="Franklin Gothic Book" panose="020B0503020102020204" pitchFamily="34" charset="0"/>
                        </a:rPr>
                        <a:t>Geoszonár</a:t>
                      </a:r>
                    </a:p>
                  </a:txBody>
                  <a:tcPr marL="4687" marR="4687" marT="4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hu-HU" sz="1000" b="1" i="0" u="none" strike="noStrike">
                          <a:solidFill>
                            <a:srgbClr val="000000"/>
                          </a:solidFill>
                          <a:effectLst/>
                          <a:latin typeface="Calibri" panose="020F0502020204030204" pitchFamily="34" charset="0"/>
                        </a:rPr>
                        <a:t>0.5</a:t>
                      </a:r>
                    </a:p>
                  </a:txBody>
                  <a:tcPr marL="4687" marR="4687" marT="4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348659935"/>
                  </a:ext>
                </a:extLst>
              </a:tr>
              <a:tr h="294852">
                <a:tc>
                  <a:txBody>
                    <a:bodyPr/>
                    <a:lstStyle/>
                    <a:p>
                      <a:pPr algn="l" rtl="0" fontAlgn="ctr"/>
                      <a:r>
                        <a:rPr lang="hu-HU" sz="1000" b="0" i="0" u="none" strike="noStrike">
                          <a:solidFill>
                            <a:srgbClr val="424242"/>
                          </a:solidFill>
                          <a:effectLst/>
                          <a:latin typeface="Franklin Gothic Book" panose="020B0503020102020204" pitchFamily="34" charset="0"/>
                        </a:rPr>
                        <a:t>Talajvíz észlelő kutak (1115 db)</a:t>
                      </a:r>
                    </a:p>
                  </a:txBody>
                  <a:tcPr marL="4687" marR="4687" marT="4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l" rtl="0" fontAlgn="ctr"/>
                      <a:r>
                        <a:rPr lang="hu-HU" sz="1000" b="0" i="0" u="none" strike="noStrike">
                          <a:solidFill>
                            <a:srgbClr val="424242"/>
                          </a:solidFill>
                          <a:effectLst/>
                          <a:latin typeface="Franklin Gothic Book" panose="020B0503020102020204" pitchFamily="34" charset="0"/>
                        </a:rPr>
                        <a:t>50x50 méter Származtatott</a:t>
                      </a:r>
                    </a:p>
                  </a:txBody>
                  <a:tcPr marL="4687" marR="4687" marT="4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l" rtl="0" fontAlgn="ctr"/>
                      <a:r>
                        <a:rPr lang="hu-HU" sz="1000" b="0" i="0" u="none" strike="noStrike">
                          <a:solidFill>
                            <a:srgbClr val="424242"/>
                          </a:solidFill>
                          <a:effectLst/>
                          <a:latin typeface="Franklin Gothic Book" panose="020B0503020102020204" pitchFamily="34" charset="0"/>
                        </a:rPr>
                        <a:t>??</a:t>
                      </a:r>
                    </a:p>
                  </a:txBody>
                  <a:tcPr marL="4687" marR="4687" marT="4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l" rtl="0" fontAlgn="ctr"/>
                      <a:r>
                        <a:rPr lang="hu-HU" sz="1000" b="0" i="0" u="none" strike="noStrike">
                          <a:solidFill>
                            <a:srgbClr val="424242"/>
                          </a:solidFill>
                          <a:effectLst/>
                          <a:latin typeface="Franklin Gothic Book" panose="020B0503020102020204" pitchFamily="34" charset="0"/>
                        </a:rPr>
                        <a:t>SMART kutak</a:t>
                      </a:r>
                    </a:p>
                  </a:txBody>
                  <a:tcPr marL="4687" marR="4687" marT="4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hu-HU" sz="1000" b="1" i="0" u="none" strike="noStrike">
                          <a:solidFill>
                            <a:srgbClr val="000000"/>
                          </a:solidFill>
                          <a:effectLst/>
                          <a:latin typeface="Calibri" panose="020F0502020204030204" pitchFamily="34" charset="0"/>
                        </a:rPr>
                        <a:t>??</a:t>
                      </a:r>
                    </a:p>
                  </a:txBody>
                  <a:tcPr marL="4687" marR="4687" marT="4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159412963"/>
                  </a:ext>
                </a:extLst>
              </a:tr>
              <a:tr h="294852">
                <a:tc>
                  <a:txBody>
                    <a:bodyPr/>
                    <a:lstStyle/>
                    <a:p>
                      <a:pPr algn="l" rtl="0" fontAlgn="ctr"/>
                      <a:r>
                        <a:rPr lang="hu-HU" sz="1000" b="0" i="0" u="none" strike="noStrike">
                          <a:solidFill>
                            <a:srgbClr val="424242"/>
                          </a:solidFill>
                          <a:effectLst/>
                          <a:latin typeface="Franklin Gothic Book" panose="020B0503020102020204" pitchFamily="34" charset="0"/>
                        </a:rPr>
                        <a:t>Pálfai-féle belvíz-veszélyeztetettségi térkép </a:t>
                      </a:r>
                    </a:p>
                  </a:txBody>
                  <a:tcPr marL="4687" marR="4687" marT="4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l" rtl="0" fontAlgn="ctr"/>
                      <a:r>
                        <a:rPr lang="hu-HU" sz="1000" b="0" i="0" u="none" strike="noStrike">
                          <a:solidFill>
                            <a:srgbClr val="424242"/>
                          </a:solidFill>
                          <a:effectLst/>
                          <a:latin typeface="Franklin Gothic Book" panose="020B0503020102020204" pitchFamily="34" charset="0"/>
                        </a:rPr>
                        <a:t>1:200000-5000000 (Vizuális megfigyelés)</a:t>
                      </a:r>
                    </a:p>
                  </a:txBody>
                  <a:tcPr marL="4687" marR="4687" marT="4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l" rtl="0" fontAlgn="ctr"/>
                      <a:r>
                        <a:rPr lang="hu-HU" sz="1000" b="0" i="0" u="none" strike="noStrike">
                          <a:solidFill>
                            <a:srgbClr val="424242"/>
                          </a:solidFill>
                          <a:effectLst/>
                          <a:latin typeface="Franklin Gothic Book" panose="020B0503020102020204" pitchFamily="34" charset="0"/>
                        </a:rPr>
                        <a:t>20-50</a:t>
                      </a:r>
                    </a:p>
                  </a:txBody>
                  <a:tcPr marL="4687" marR="4687" marT="4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l" rtl="0" fontAlgn="ctr"/>
                      <a:r>
                        <a:rPr lang="hu-HU" sz="1000" b="0" i="0" u="none" strike="noStrike">
                          <a:solidFill>
                            <a:srgbClr val="424242"/>
                          </a:solidFill>
                          <a:effectLst/>
                          <a:latin typeface="Franklin Gothic Book" panose="020B0503020102020204" pitchFamily="34" charset="0"/>
                        </a:rPr>
                        <a:t>Több csatornás lézer</a:t>
                      </a:r>
                    </a:p>
                  </a:txBody>
                  <a:tcPr marL="4687" marR="4687" marT="4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hu-HU" sz="1000" b="1" i="0" u="none" strike="noStrike">
                          <a:solidFill>
                            <a:srgbClr val="000000"/>
                          </a:solidFill>
                          <a:effectLst/>
                          <a:latin typeface="Calibri" panose="020F0502020204030204" pitchFamily="34" charset="0"/>
                        </a:rPr>
                        <a:t>0.2</a:t>
                      </a:r>
                    </a:p>
                  </a:txBody>
                  <a:tcPr marL="4687" marR="4687" marT="4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137869648"/>
                  </a:ext>
                </a:extLst>
              </a:tr>
              <a:tr h="440045">
                <a:tc>
                  <a:txBody>
                    <a:bodyPr/>
                    <a:lstStyle/>
                    <a:p>
                      <a:pPr algn="l" rtl="0" fontAlgn="ctr"/>
                      <a:r>
                        <a:rPr lang="hu-HU" sz="1000" b="0" i="0" u="none" strike="noStrike">
                          <a:solidFill>
                            <a:srgbClr val="FFFFFF"/>
                          </a:solidFill>
                          <a:effectLst/>
                          <a:latin typeface="Franklin Gothic Book" panose="020B0503020102020204" pitchFamily="34" charset="0"/>
                        </a:rPr>
                        <a:t>Meteorológia 68 db pont</a:t>
                      </a:r>
                    </a:p>
                  </a:txBody>
                  <a:tcPr marL="4687" marR="4687" marT="4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4581"/>
                    </a:solidFill>
                  </a:tcPr>
                </a:tc>
                <a:tc>
                  <a:txBody>
                    <a:bodyPr/>
                    <a:lstStyle/>
                    <a:p>
                      <a:pPr algn="l" rtl="0" fontAlgn="ctr"/>
                      <a:r>
                        <a:rPr lang="hu-HU" sz="1000" b="0" i="0" u="none" strike="noStrike">
                          <a:solidFill>
                            <a:srgbClr val="FFFFFF"/>
                          </a:solidFill>
                          <a:effectLst/>
                          <a:latin typeface="Franklin Gothic Book" panose="020B0503020102020204" pitchFamily="34" charset="0"/>
                        </a:rPr>
                        <a:t>1: 5000000</a:t>
                      </a:r>
                    </a:p>
                  </a:txBody>
                  <a:tcPr marL="4687" marR="4687" marT="4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4581"/>
                    </a:solidFill>
                  </a:tcPr>
                </a:tc>
                <a:tc>
                  <a:txBody>
                    <a:bodyPr/>
                    <a:lstStyle/>
                    <a:p>
                      <a:pPr algn="l" rtl="0" fontAlgn="ctr"/>
                      <a:r>
                        <a:rPr lang="hu-HU" sz="1000" b="0" i="0" u="none" strike="noStrike">
                          <a:solidFill>
                            <a:srgbClr val="FFFFFF"/>
                          </a:solidFill>
                          <a:effectLst/>
                          <a:latin typeface="Franklin Gothic Book" panose="020B0503020102020204" pitchFamily="34" charset="0"/>
                        </a:rPr>
                        <a:t>50000</a:t>
                      </a:r>
                    </a:p>
                  </a:txBody>
                  <a:tcPr marL="4687" marR="4687" marT="4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4581"/>
                    </a:solidFill>
                  </a:tcPr>
                </a:tc>
                <a:tc>
                  <a:txBody>
                    <a:bodyPr/>
                    <a:lstStyle/>
                    <a:p>
                      <a:pPr algn="l" rtl="0" fontAlgn="ctr"/>
                      <a:r>
                        <a:rPr lang="pt-BR" sz="1000" b="0" i="0" u="none" strike="noStrike">
                          <a:solidFill>
                            <a:srgbClr val="000000"/>
                          </a:solidFill>
                          <a:effectLst/>
                          <a:latin typeface="Franklin Gothic Book" panose="020B0503020102020204" pitchFamily="34" charset="0"/>
                        </a:rPr>
                        <a:t>Dual polarizációs terepi radar háromszögelés</a:t>
                      </a:r>
                    </a:p>
                  </a:txBody>
                  <a:tcPr marL="4687" marR="4687" marT="4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hu-HU" sz="1000" b="1" i="0" u="none" strike="noStrike" dirty="0">
                          <a:solidFill>
                            <a:srgbClr val="000000"/>
                          </a:solidFill>
                          <a:effectLst/>
                          <a:latin typeface="Calibri" panose="020F0502020204030204" pitchFamily="34" charset="0"/>
                        </a:rPr>
                        <a:t>10</a:t>
                      </a:r>
                    </a:p>
                  </a:txBody>
                  <a:tcPr marL="4687" marR="4687" marT="46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434713302"/>
                  </a:ext>
                </a:extLst>
              </a:tr>
            </a:tbl>
          </a:graphicData>
        </a:graphic>
      </p:graphicFrame>
      <p:pic>
        <p:nvPicPr>
          <p:cNvPr id="19" name="Kép 18"/>
          <p:cNvPicPr>
            <a:picLocks noChangeAspect="1"/>
          </p:cNvPicPr>
          <p:nvPr/>
        </p:nvPicPr>
        <p:blipFill rotWithShape="1">
          <a:blip r:embed="rId2"/>
          <a:srcRect l="60286" t="43942" r="19692" b="11820"/>
          <a:stretch/>
        </p:blipFill>
        <p:spPr>
          <a:xfrm>
            <a:off x="6965343" y="1057524"/>
            <a:ext cx="1954202" cy="2428786"/>
          </a:xfrm>
          <a:prstGeom prst="rect">
            <a:avLst/>
          </a:prstGeom>
        </p:spPr>
      </p:pic>
    </p:spTree>
    <p:extLst>
      <p:ext uri="{BB962C8B-B14F-4D97-AF65-F5344CB8AC3E}">
        <p14:creationId xmlns:p14="http://schemas.microsoft.com/office/powerpoint/2010/main" val="34243563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643" y="128285"/>
            <a:ext cx="8748712" cy="856853"/>
          </a:xfrm>
        </p:spPr>
        <p:txBody>
          <a:bodyPr/>
          <a:lstStyle/>
          <a:p>
            <a:r>
              <a:rPr lang="hu-HU" dirty="0"/>
              <a:t>A talaj vízvezető képességének mérése a </a:t>
            </a:r>
            <a:r>
              <a:rPr lang="hu-HU" dirty="0" smtClean="0"/>
              <a:t>helyszínen</a:t>
            </a:r>
            <a:endParaRPr lang="en-US" dirty="0"/>
          </a:p>
        </p:txBody>
      </p:sp>
      <p:sp>
        <p:nvSpPr>
          <p:cNvPr id="3" name="Slide Number Placeholder 2"/>
          <p:cNvSpPr>
            <a:spLocks noGrp="1"/>
          </p:cNvSpPr>
          <p:nvPr>
            <p:ph type="sldNum" sz="quarter" idx="12"/>
          </p:nvPr>
        </p:nvSpPr>
        <p:spPr/>
        <p:txBody>
          <a:bodyPr/>
          <a:lstStyle/>
          <a:p>
            <a:fld id="{FD7096EC-A894-4F47-929A-65581C0900F7}" type="slidenum">
              <a:rPr lang="en-US" smtClean="0"/>
              <a:t>16</a:t>
            </a:fld>
            <a:endParaRPr lang="en-US"/>
          </a:p>
        </p:txBody>
      </p:sp>
      <p:pic>
        <p:nvPicPr>
          <p:cNvPr id="6" name="Kép 5"/>
          <p:cNvPicPr>
            <a:picLocks noChangeAspect="1"/>
          </p:cNvPicPr>
          <p:nvPr/>
        </p:nvPicPr>
        <p:blipFill>
          <a:blip r:embed="rId2"/>
          <a:stretch>
            <a:fillRect/>
          </a:stretch>
        </p:blipFill>
        <p:spPr>
          <a:xfrm>
            <a:off x="1137024" y="556711"/>
            <a:ext cx="6376969" cy="3871296"/>
          </a:xfrm>
          <a:prstGeom prst="rect">
            <a:avLst/>
          </a:prstGeom>
        </p:spPr>
      </p:pic>
      <p:sp>
        <p:nvSpPr>
          <p:cNvPr id="5" name="Téglalap 4"/>
          <p:cNvSpPr/>
          <p:nvPr/>
        </p:nvSpPr>
        <p:spPr>
          <a:xfrm>
            <a:off x="1137024" y="4469150"/>
            <a:ext cx="8022211" cy="400110"/>
          </a:xfrm>
          <a:prstGeom prst="rect">
            <a:avLst/>
          </a:prstGeom>
        </p:spPr>
        <p:txBody>
          <a:bodyPr wrap="square">
            <a:spAutoFit/>
          </a:bodyPr>
          <a:lstStyle/>
          <a:p>
            <a:r>
              <a:rPr lang="hu-HU" sz="1000" dirty="0" smtClean="0"/>
              <a:t>Forrás: Rajkai </a:t>
            </a:r>
            <a:r>
              <a:rPr lang="hu-HU" sz="1000" dirty="0"/>
              <a:t>K, Ács Ferenc, Tóth Brigitta, Makó </a:t>
            </a:r>
            <a:r>
              <a:rPr lang="hu-HU" sz="1000" dirty="0" smtClean="0"/>
              <a:t>András (2018).Dynamics </a:t>
            </a:r>
            <a:r>
              <a:rPr lang="hu-HU" sz="1000" dirty="0"/>
              <a:t>of </a:t>
            </a:r>
            <a:r>
              <a:rPr lang="hu-HU" sz="1000" dirty="0" err="1"/>
              <a:t>water</a:t>
            </a:r>
            <a:r>
              <a:rPr lang="hu-HU" sz="1000" dirty="0"/>
              <a:t> </a:t>
            </a:r>
            <a:r>
              <a:rPr lang="hu-HU" sz="1000" dirty="0" err="1"/>
              <a:t>storage</a:t>
            </a:r>
            <a:r>
              <a:rPr lang="hu-HU" sz="1000" dirty="0"/>
              <a:t> and </a:t>
            </a:r>
            <a:r>
              <a:rPr lang="hu-HU" sz="1000" dirty="0" err="1"/>
              <a:t>retention</a:t>
            </a:r>
            <a:r>
              <a:rPr lang="hu-HU" sz="1000" dirty="0"/>
              <a:t> </a:t>
            </a:r>
            <a:r>
              <a:rPr lang="hu-HU" sz="1000" dirty="0" err="1"/>
              <a:t>in</a:t>
            </a:r>
            <a:r>
              <a:rPr lang="hu-HU" sz="1000" dirty="0"/>
              <a:t> </a:t>
            </a:r>
            <a:r>
              <a:rPr lang="hu-HU" sz="1000" dirty="0" err="1" smtClean="0"/>
              <a:t>soil</a:t>
            </a:r>
            <a:r>
              <a:rPr lang="hu-HU" sz="1000" dirty="0" smtClean="0"/>
              <a:t>. </a:t>
            </a:r>
            <a:r>
              <a:rPr lang="hu-HU" sz="1000" dirty="0" err="1" smtClean="0"/>
              <a:t>In</a:t>
            </a:r>
            <a:r>
              <a:rPr lang="hu-HU" sz="1000" dirty="0"/>
              <a:t>: </a:t>
            </a:r>
            <a:r>
              <a:rPr lang="hu-HU" sz="1000" dirty="0" err="1"/>
              <a:t>Oweis</a:t>
            </a:r>
            <a:r>
              <a:rPr lang="hu-HU" sz="1000" dirty="0"/>
              <a:t> T (szerk</a:t>
            </a:r>
            <a:r>
              <a:rPr lang="hu-HU" sz="1000" dirty="0" smtClean="0"/>
              <a:t>.) </a:t>
            </a:r>
            <a:r>
              <a:rPr lang="hu-HU" sz="1000" dirty="0" err="1" smtClean="0"/>
              <a:t>Water</a:t>
            </a:r>
            <a:endParaRPr lang="hu-HU" sz="1000" dirty="0" smtClean="0"/>
          </a:p>
          <a:p>
            <a:r>
              <a:rPr lang="hu-HU" sz="1000" dirty="0" smtClean="0"/>
              <a:t> </a:t>
            </a:r>
            <a:r>
              <a:rPr lang="hu-HU" sz="1000" dirty="0"/>
              <a:t>management </a:t>
            </a:r>
            <a:r>
              <a:rPr lang="hu-HU" sz="1000" dirty="0" err="1"/>
              <a:t>for</a:t>
            </a:r>
            <a:r>
              <a:rPr lang="hu-HU" sz="1000" dirty="0"/>
              <a:t> </a:t>
            </a:r>
            <a:r>
              <a:rPr lang="hu-HU" sz="1000" dirty="0" err="1"/>
              <a:t>sustainable</a:t>
            </a:r>
            <a:r>
              <a:rPr lang="hu-HU" sz="1000" dirty="0"/>
              <a:t> </a:t>
            </a:r>
            <a:r>
              <a:rPr lang="hu-HU" sz="1000" dirty="0" err="1" smtClean="0"/>
              <a:t>agriculture</a:t>
            </a:r>
            <a:r>
              <a:rPr lang="hu-HU" sz="1000" dirty="0" smtClean="0"/>
              <a:t>. Cambridge</a:t>
            </a:r>
            <a:r>
              <a:rPr lang="hu-HU" sz="1000" dirty="0"/>
              <a:t>: </a:t>
            </a:r>
            <a:r>
              <a:rPr lang="hu-HU" sz="1000" dirty="0" err="1"/>
              <a:t>Burleigh</a:t>
            </a:r>
            <a:r>
              <a:rPr lang="hu-HU" sz="1000" dirty="0"/>
              <a:t> </a:t>
            </a:r>
            <a:r>
              <a:rPr lang="hu-HU" sz="1000" dirty="0" err="1"/>
              <a:t>Dodds</a:t>
            </a:r>
            <a:r>
              <a:rPr lang="hu-HU" sz="1000" dirty="0"/>
              <a:t> Science Publishing, </a:t>
            </a:r>
            <a:r>
              <a:rPr lang="hu-HU" sz="1000" dirty="0" err="1" smtClean="0"/>
              <a:t>Paper</a:t>
            </a:r>
            <a:r>
              <a:rPr lang="hu-HU" sz="1000" dirty="0" smtClean="0"/>
              <a:t>. (</a:t>
            </a:r>
            <a:r>
              <a:rPr lang="hu-HU" sz="1000" dirty="0"/>
              <a:t>ISBN:9781786761767)</a:t>
            </a:r>
          </a:p>
        </p:txBody>
      </p:sp>
    </p:spTree>
    <p:extLst>
      <p:ext uri="{BB962C8B-B14F-4D97-AF65-F5344CB8AC3E}">
        <p14:creationId xmlns:p14="http://schemas.microsoft.com/office/powerpoint/2010/main" val="22470158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962" y="74153"/>
            <a:ext cx="8597638" cy="856853"/>
          </a:xfrm>
        </p:spPr>
        <p:txBody>
          <a:bodyPr/>
          <a:lstStyle/>
          <a:p>
            <a:r>
              <a:rPr lang="hu-HU" altLang="hu-HU" dirty="0" smtClean="0"/>
              <a:t>Nagy </a:t>
            </a:r>
            <a:r>
              <a:rPr lang="hu-HU" altLang="hu-HU" dirty="0"/>
              <a:t>víztartó </a:t>
            </a:r>
            <a:r>
              <a:rPr lang="hu-HU" altLang="hu-HU" dirty="0" smtClean="0"/>
              <a:t>képesség, Gyenge </a:t>
            </a:r>
            <a:r>
              <a:rPr lang="hu-HU" altLang="hu-HU" dirty="0" err="1" smtClean="0"/>
              <a:t>vízvezetőképesség</a:t>
            </a:r>
            <a:endParaRPr lang="en-US" dirty="0"/>
          </a:p>
        </p:txBody>
      </p:sp>
      <p:sp>
        <p:nvSpPr>
          <p:cNvPr id="5" name="Slide Number Placeholder 4"/>
          <p:cNvSpPr>
            <a:spLocks noGrp="1"/>
          </p:cNvSpPr>
          <p:nvPr>
            <p:ph type="sldNum" sz="quarter" idx="12"/>
          </p:nvPr>
        </p:nvSpPr>
        <p:spPr/>
        <p:txBody>
          <a:bodyPr/>
          <a:lstStyle/>
          <a:p>
            <a:fld id="{FD7096EC-A894-4F47-929A-65581C0900F7}" type="slidenum">
              <a:rPr lang="en-US" smtClean="0"/>
              <a:t>17</a:t>
            </a:fld>
            <a:endParaRPr lang="en-US"/>
          </a:p>
        </p:txBody>
      </p:sp>
      <p:pic>
        <p:nvPicPr>
          <p:cNvPr id="8" name="Tartalom helye 7"/>
          <p:cNvPicPr>
            <a:picLocks noGrp="1" noChangeAspect="1"/>
          </p:cNvPicPr>
          <p:nvPr>
            <p:ph sz="half" idx="1"/>
          </p:nvPr>
        </p:nvPicPr>
        <p:blipFill rotWithShape="1">
          <a:blip r:embed="rId2"/>
          <a:srcRect l="16556" t="30554" r="66060" b="21538"/>
          <a:stretch/>
        </p:blipFill>
        <p:spPr>
          <a:xfrm>
            <a:off x="61927" y="653196"/>
            <a:ext cx="4230099" cy="3278658"/>
          </a:xfrm>
          <a:prstGeom prst="rect">
            <a:avLst/>
          </a:prstGeom>
        </p:spPr>
      </p:pic>
      <p:pic>
        <p:nvPicPr>
          <p:cNvPr id="9" name="Tartalom helye 8"/>
          <p:cNvPicPr>
            <a:picLocks noGrp="1" noChangeAspect="1"/>
          </p:cNvPicPr>
          <p:nvPr>
            <p:ph sz="half" idx="2"/>
          </p:nvPr>
        </p:nvPicPr>
        <p:blipFill rotWithShape="1">
          <a:blip r:embed="rId3"/>
          <a:srcRect l="15440" t="34493" r="66457" b="20754"/>
          <a:stretch/>
        </p:blipFill>
        <p:spPr>
          <a:xfrm>
            <a:off x="4401061" y="653196"/>
            <a:ext cx="4476574" cy="3334316"/>
          </a:xfrm>
          <a:prstGeom prst="rect">
            <a:avLst/>
          </a:prstGeom>
        </p:spPr>
      </p:pic>
      <p:sp>
        <p:nvSpPr>
          <p:cNvPr id="3" name="Téglalap 2"/>
          <p:cNvSpPr/>
          <p:nvPr/>
        </p:nvSpPr>
        <p:spPr>
          <a:xfrm>
            <a:off x="4157221" y="4699433"/>
            <a:ext cx="4213781" cy="215444"/>
          </a:xfrm>
          <a:prstGeom prst="rect">
            <a:avLst/>
          </a:prstGeom>
        </p:spPr>
        <p:txBody>
          <a:bodyPr wrap="square">
            <a:spAutoFit/>
          </a:bodyPr>
          <a:lstStyle/>
          <a:p>
            <a:r>
              <a:rPr lang="hu-HU" sz="800" dirty="0" smtClean="0"/>
              <a:t>Forrás: Rajkai K. Talajok </a:t>
            </a:r>
            <a:r>
              <a:rPr lang="hu-HU" sz="800" dirty="0"/>
              <a:t>vízgazdálkodásának </a:t>
            </a:r>
            <a:r>
              <a:rPr lang="hu-HU" sz="800" dirty="0" smtClean="0"/>
              <a:t>becslése,(</a:t>
            </a:r>
            <a:r>
              <a:rPr lang="hu-HU" sz="800" dirty="0"/>
              <a:t>ISBN:978-963-06-2282-0)</a:t>
            </a:r>
          </a:p>
        </p:txBody>
      </p:sp>
    </p:spTree>
    <p:extLst>
      <p:ext uri="{BB962C8B-B14F-4D97-AF65-F5344CB8AC3E}">
        <p14:creationId xmlns:p14="http://schemas.microsoft.com/office/powerpoint/2010/main" val="18179844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ím 5"/>
          <p:cNvSpPr>
            <a:spLocks noGrp="1"/>
          </p:cNvSpPr>
          <p:nvPr>
            <p:ph type="title"/>
          </p:nvPr>
        </p:nvSpPr>
        <p:spPr>
          <a:xfrm>
            <a:off x="577874" y="56722"/>
            <a:ext cx="8064499" cy="856853"/>
          </a:xfrm>
        </p:spPr>
        <p:txBody>
          <a:bodyPr/>
          <a:lstStyle/>
          <a:p>
            <a:r>
              <a:rPr lang="hu-HU" dirty="0" smtClean="0"/>
              <a:t>3D Talajmodell - Vízáramlás</a:t>
            </a:r>
            <a:endParaRPr lang="hu-HU" dirty="0"/>
          </a:p>
        </p:txBody>
      </p:sp>
      <p:sp>
        <p:nvSpPr>
          <p:cNvPr id="5" name="Dia számának helye 4"/>
          <p:cNvSpPr>
            <a:spLocks noGrp="1"/>
          </p:cNvSpPr>
          <p:nvPr>
            <p:ph type="sldNum" sz="quarter" idx="12"/>
          </p:nvPr>
        </p:nvSpPr>
        <p:spPr/>
        <p:txBody>
          <a:bodyPr/>
          <a:lstStyle/>
          <a:p>
            <a:fld id="{FD7096EC-A894-4F47-929A-65581C0900F7}" type="slidenum">
              <a:rPr lang="en-US" smtClean="0"/>
              <a:t>18</a:t>
            </a:fld>
            <a:endParaRPr lang="en-US"/>
          </a:p>
        </p:txBody>
      </p:sp>
      <p:pic>
        <p:nvPicPr>
          <p:cNvPr id="7" name="Kép 6"/>
          <p:cNvPicPr>
            <a:picLocks noChangeAspect="1"/>
          </p:cNvPicPr>
          <p:nvPr/>
        </p:nvPicPr>
        <p:blipFill>
          <a:blip r:embed="rId2"/>
          <a:stretch>
            <a:fillRect/>
          </a:stretch>
        </p:blipFill>
        <p:spPr>
          <a:xfrm>
            <a:off x="1383527" y="604133"/>
            <a:ext cx="7145120" cy="4409276"/>
          </a:xfrm>
          <a:prstGeom prst="rect">
            <a:avLst/>
          </a:prstGeom>
        </p:spPr>
      </p:pic>
    </p:spTree>
    <p:extLst>
      <p:ext uri="{BB962C8B-B14F-4D97-AF65-F5344CB8AC3E}">
        <p14:creationId xmlns:p14="http://schemas.microsoft.com/office/powerpoint/2010/main" val="41719332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a:graphicFrameLocks/>
          </p:cNvGraphicFramePr>
          <p:nvPr>
            <p:extLst>
              <p:ext uri="{D42A27DB-BD31-4B8C-83A1-F6EECF244321}">
                <p14:modId xmlns:p14="http://schemas.microsoft.com/office/powerpoint/2010/main" val="237155255"/>
              </p:ext>
            </p:extLst>
          </p:nvPr>
        </p:nvGraphicFramePr>
        <p:xfrm>
          <a:off x="744117" y="1208242"/>
          <a:ext cx="3433978" cy="2084677"/>
        </p:xfrm>
        <a:graphic>
          <a:graphicData uri="http://schemas.openxmlformats.org/drawingml/2006/chart">
            <c:chart xmlns:c="http://schemas.openxmlformats.org/drawingml/2006/chart" xmlns:r="http://schemas.openxmlformats.org/officeDocument/2006/relationships" r:id="rId3"/>
          </a:graphicData>
        </a:graphic>
      </p:graphicFrame>
      <p:sp>
        <p:nvSpPr>
          <p:cNvPr id="2" name="Szövegdoboz 1"/>
          <p:cNvSpPr txBox="1"/>
          <p:nvPr/>
        </p:nvSpPr>
        <p:spPr>
          <a:xfrm>
            <a:off x="29781" y="1247636"/>
            <a:ext cx="433965" cy="1068144"/>
          </a:xfrm>
          <a:prstGeom prst="rect">
            <a:avLst/>
          </a:prstGeom>
          <a:noFill/>
        </p:spPr>
        <p:txBody>
          <a:bodyPr vert="vert270" wrap="square" rtlCol="0">
            <a:spAutoFit/>
          </a:bodyPr>
          <a:lstStyle/>
          <a:p>
            <a:pPr algn="ctr"/>
            <a:r>
              <a:rPr lang="hu-HU" sz="1620" b="1" dirty="0">
                <a:latin typeface="Totfalusi Antiqua" panose="02000504080000020003" pitchFamily="2" charset="-18"/>
                <a:cs typeface="Times New Roman" panose="02020603050405020304" pitchFamily="18" charset="0"/>
              </a:rPr>
              <a:t>ezer ha</a:t>
            </a:r>
          </a:p>
        </p:txBody>
      </p:sp>
      <p:sp>
        <p:nvSpPr>
          <p:cNvPr id="6" name="Szövegdoboz 5"/>
          <p:cNvSpPr txBox="1"/>
          <p:nvPr/>
        </p:nvSpPr>
        <p:spPr>
          <a:xfrm>
            <a:off x="246764" y="3379442"/>
            <a:ext cx="874897" cy="219291"/>
          </a:xfrm>
          <a:prstGeom prst="rect">
            <a:avLst/>
          </a:prstGeom>
          <a:noFill/>
        </p:spPr>
        <p:txBody>
          <a:bodyPr wrap="square" rtlCol="0">
            <a:spAutoFit/>
          </a:bodyPr>
          <a:lstStyle/>
          <a:p>
            <a:pPr algn="r"/>
            <a:r>
              <a:rPr lang="hu-HU" sz="825" dirty="0">
                <a:latin typeface="Totfalusi Antiqua" panose="02000504080000020003" pitchFamily="2" charset="-18"/>
              </a:rPr>
              <a:t>Forrás: OVF</a:t>
            </a:r>
          </a:p>
        </p:txBody>
      </p:sp>
      <p:sp>
        <p:nvSpPr>
          <p:cNvPr id="3" name="Szövegdoboz 2"/>
          <p:cNvSpPr txBox="1"/>
          <p:nvPr/>
        </p:nvSpPr>
        <p:spPr>
          <a:xfrm>
            <a:off x="672492" y="871707"/>
            <a:ext cx="3872290" cy="400110"/>
          </a:xfrm>
          <a:prstGeom prst="rect">
            <a:avLst/>
          </a:prstGeom>
          <a:noFill/>
        </p:spPr>
        <p:txBody>
          <a:bodyPr wrap="square" rtlCol="0">
            <a:spAutoFit/>
          </a:bodyPr>
          <a:lstStyle/>
          <a:p>
            <a:r>
              <a:rPr lang="hu-HU" sz="2000" b="1" dirty="0"/>
              <a:t>Gyakoribb belvízi elöntések</a:t>
            </a:r>
          </a:p>
        </p:txBody>
      </p:sp>
      <p:sp>
        <p:nvSpPr>
          <p:cNvPr id="8" name="Szövegdoboz 7"/>
          <p:cNvSpPr txBox="1"/>
          <p:nvPr/>
        </p:nvSpPr>
        <p:spPr>
          <a:xfrm>
            <a:off x="4544782" y="847526"/>
            <a:ext cx="4666483" cy="400110"/>
          </a:xfrm>
          <a:prstGeom prst="rect">
            <a:avLst/>
          </a:prstGeom>
          <a:noFill/>
        </p:spPr>
        <p:txBody>
          <a:bodyPr wrap="square" rtlCol="0">
            <a:spAutoFit/>
          </a:bodyPr>
          <a:lstStyle/>
          <a:p>
            <a:r>
              <a:rPr lang="hu-HU" sz="2000" b="1" dirty="0"/>
              <a:t>Csökkenő felszín alatti vízkészletek</a:t>
            </a:r>
          </a:p>
        </p:txBody>
      </p:sp>
      <p:pic>
        <p:nvPicPr>
          <p:cNvPr id="9" name="Kép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1469" y="1271817"/>
            <a:ext cx="3291154" cy="1919529"/>
          </a:xfrm>
          <a:prstGeom prst="rect">
            <a:avLst/>
          </a:prstGeom>
        </p:spPr>
      </p:pic>
      <p:pic>
        <p:nvPicPr>
          <p:cNvPr id="11" name="Kép 10"/>
          <p:cNvPicPr>
            <a:picLocks noChangeAspect="1"/>
          </p:cNvPicPr>
          <p:nvPr/>
        </p:nvPicPr>
        <p:blipFill>
          <a:blip r:embed="rId5"/>
          <a:stretch>
            <a:fillRect/>
          </a:stretch>
        </p:blipFill>
        <p:spPr>
          <a:xfrm>
            <a:off x="4651652" y="3242962"/>
            <a:ext cx="3550971" cy="1775486"/>
          </a:xfrm>
          <a:prstGeom prst="rect">
            <a:avLst/>
          </a:prstGeom>
        </p:spPr>
      </p:pic>
      <p:sp>
        <p:nvSpPr>
          <p:cNvPr id="12" name="Szövegdoboz 11"/>
          <p:cNvSpPr txBox="1"/>
          <p:nvPr/>
        </p:nvSpPr>
        <p:spPr>
          <a:xfrm>
            <a:off x="3780430" y="2492813"/>
            <a:ext cx="2390315" cy="248209"/>
          </a:xfrm>
          <a:prstGeom prst="rect">
            <a:avLst/>
          </a:prstGeom>
          <a:noFill/>
        </p:spPr>
        <p:txBody>
          <a:bodyPr wrap="square" rtlCol="0">
            <a:spAutoFit/>
          </a:bodyPr>
          <a:lstStyle/>
          <a:p>
            <a:r>
              <a:rPr lang="hu-HU" sz="1013" b="1" dirty="0" smtClean="0"/>
              <a:t> </a:t>
            </a:r>
            <a:endParaRPr lang="hu-HU" sz="1013" b="1" dirty="0"/>
          </a:p>
        </p:txBody>
      </p:sp>
      <p:sp>
        <p:nvSpPr>
          <p:cNvPr id="5" name="Cím 4"/>
          <p:cNvSpPr>
            <a:spLocks noGrp="1"/>
          </p:cNvSpPr>
          <p:nvPr>
            <p:ph type="title"/>
          </p:nvPr>
        </p:nvSpPr>
        <p:spPr>
          <a:xfrm>
            <a:off x="480546" y="167823"/>
            <a:ext cx="8407732" cy="405529"/>
          </a:xfrm>
        </p:spPr>
        <p:txBody>
          <a:bodyPr/>
          <a:lstStyle/>
          <a:p>
            <a:r>
              <a:rPr lang="hu-HU" dirty="0" smtClean="0"/>
              <a:t>Műszaki megoldások</a:t>
            </a:r>
            <a:br>
              <a:rPr lang="hu-HU" dirty="0" smtClean="0"/>
            </a:br>
            <a:r>
              <a:rPr lang="hu-HU" sz="1400" dirty="0" smtClean="0"/>
              <a:t>Elvezetés-központúság &amp; Adaptív rendszerek</a:t>
            </a:r>
            <a:endParaRPr lang="hu-HU" sz="1400" dirty="0"/>
          </a:p>
        </p:txBody>
      </p:sp>
      <p:sp>
        <p:nvSpPr>
          <p:cNvPr id="7" name="Téglalap 6"/>
          <p:cNvSpPr/>
          <p:nvPr/>
        </p:nvSpPr>
        <p:spPr>
          <a:xfrm>
            <a:off x="246764" y="3808070"/>
            <a:ext cx="4235312" cy="300082"/>
          </a:xfrm>
          <a:prstGeom prst="rect">
            <a:avLst/>
          </a:prstGeom>
        </p:spPr>
        <p:txBody>
          <a:bodyPr wrap="square">
            <a:spAutoFit/>
          </a:bodyPr>
          <a:lstStyle/>
          <a:p>
            <a:r>
              <a:rPr lang="hu-HU" dirty="0"/>
              <a:t>45 000 km2-es síkvidéki területének </a:t>
            </a:r>
            <a:r>
              <a:rPr lang="hu-HU" dirty="0" smtClean="0"/>
              <a:t>60%-a érintett</a:t>
            </a:r>
            <a:endParaRPr lang="hu-HU" dirty="0"/>
          </a:p>
        </p:txBody>
      </p:sp>
    </p:spTree>
    <p:extLst>
      <p:ext uri="{BB962C8B-B14F-4D97-AF65-F5344CB8AC3E}">
        <p14:creationId xmlns:p14="http://schemas.microsoft.com/office/powerpoint/2010/main" val="27597245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3223" y="68766"/>
            <a:ext cx="8327909" cy="994172"/>
          </a:xfrm>
        </p:spPr>
        <p:txBody>
          <a:bodyPr>
            <a:normAutofit/>
          </a:bodyPr>
          <a:lstStyle/>
          <a:p>
            <a:r>
              <a:rPr lang="hu-HU" sz="3000" dirty="0" smtClean="0"/>
              <a:t>Véges lehetőségek - </a:t>
            </a:r>
            <a:r>
              <a:rPr lang="hu-HU" sz="3000" dirty="0"/>
              <a:t>Földhasználat </a:t>
            </a:r>
            <a:r>
              <a:rPr lang="hu-HU" sz="3000" dirty="0" smtClean="0"/>
              <a:t>változása</a:t>
            </a:r>
            <a:endParaRPr lang="hu-HU" sz="3000" dirty="0"/>
          </a:p>
        </p:txBody>
      </p:sp>
      <p:pic>
        <p:nvPicPr>
          <p:cNvPr id="4" name="Tartalom helye 3"/>
          <p:cNvPicPr>
            <a:picLocks noGrp="1" noChangeAspect="1"/>
          </p:cNvPicPr>
          <p:nvPr>
            <p:ph idx="1"/>
          </p:nvPr>
        </p:nvPicPr>
        <p:blipFill>
          <a:blip r:embed="rId2"/>
          <a:stretch>
            <a:fillRect/>
          </a:stretch>
        </p:blipFill>
        <p:spPr>
          <a:xfrm>
            <a:off x="1950244" y="1073426"/>
            <a:ext cx="5613773" cy="3651277"/>
          </a:xfrm>
          <a:prstGeom prst="rect">
            <a:avLst/>
          </a:prstGeom>
        </p:spPr>
      </p:pic>
      <p:sp>
        <p:nvSpPr>
          <p:cNvPr id="5" name="Szövegdoboz 4"/>
          <p:cNvSpPr txBox="1"/>
          <p:nvPr/>
        </p:nvSpPr>
        <p:spPr>
          <a:xfrm>
            <a:off x="114751" y="646736"/>
            <a:ext cx="2063952" cy="954107"/>
          </a:xfrm>
          <a:prstGeom prst="rect">
            <a:avLst/>
          </a:prstGeom>
          <a:noFill/>
        </p:spPr>
        <p:txBody>
          <a:bodyPr wrap="square" rtlCol="0">
            <a:spAutoFit/>
          </a:bodyPr>
          <a:lstStyle/>
          <a:p>
            <a:r>
              <a:rPr lang="hu-HU" sz="1400" dirty="0" smtClean="0"/>
              <a:t>A 3 </a:t>
            </a:r>
            <a:r>
              <a:rPr lang="hu-HU" sz="1400" dirty="0"/>
              <a:t>fő földhasználati </a:t>
            </a:r>
            <a:r>
              <a:rPr lang="hu-HU" sz="1400" dirty="0" smtClean="0"/>
              <a:t>forma nettó </a:t>
            </a:r>
            <a:r>
              <a:rPr lang="hu-HU" sz="1400" dirty="0"/>
              <a:t>változása</a:t>
            </a:r>
          </a:p>
          <a:p>
            <a:r>
              <a:rPr lang="hu-HU" sz="1400" dirty="0"/>
              <a:t>és a változás generálta </a:t>
            </a:r>
          </a:p>
          <a:p>
            <a:r>
              <a:rPr lang="hu-HU" sz="1400" dirty="0"/>
              <a:t>talajveszteség</a:t>
            </a:r>
          </a:p>
        </p:txBody>
      </p:sp>
      <p:sp>
        <p:nvSpPr>
          <p:cNvPr id="6" name="Jobbra nyíl 5"/>
          <p:cNvSpPr/>
          <p:nvPr/>
        </p:nvSpPr>
        <p:spPr>
          <a:xfrm rot="5400000">
            <a:off x="5847190" y="3026465"/>
            <a:ext cx="703691" cy="399554"/>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hu-HU" sz="1013"/>
          </a:p>
        </p:txBody>
      </p:sp>
      <p:sp>
        <p:nvSpPr>
          <p:cNvPr id="7" name="Balra nyíl 6"/>
          <p:cNvSpPr/>
          <p:nvPr/>
        </p:nvSpPr>
        <p:spPr>
          <a:xfrm rot="10800000">
            <a:off x="4222141" y="1073426"/>
            <a:ext cx="989939" cy="596348"/>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sp>
        <p:nvSpPr>
          <p:cNvPr id="8" name="Felfelé nyíl 7"/>
          <p:cNvSpPr/>
          <p:nvPr/>
        </p:nvSpPr>
        <p:spPr>
          <a:xfrm>
            <a:off x="3136790" y="2997381"/>
            <a:ext cx="178904" cy="805070"/>
          </a:xfrm>
          <a:prstGeom prst="up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13"/>
          </a:p>
        </p:txBody>
      </p:sp>
      <p:sp>
        <p:nvSpPr>
          <p:cNvPr id="9" name="Szövegdoboz 8"/>
          <p:cNvSpPr txBox="1"/>
          <p:nvPr/>
        </p:nvSpPr>
        <p:spPr>
          <a:xfrm>
            <a:off x="3315694" y="672726"/>
            <a:ext cx="651140" cy="338554"/>
          </a:xfrm>
          <a:prstGeom prst="rect">
            <a:avLst/>
          </a:prstGeom>
          <a:noFill/>
        </p:spPr>
        <p:txBody>
          <a:bodyPr wrap="none" rtlCol="0">
            <a:spAutoFit/>
          </a:bodyPr>
          <a:lstStyle/>
          <a:p>
            <a:r>
              <a:rPr lang="hu-HU" sz="1600" b="1" dirty="0"/>
              <a:t>Erdő</a:t>
            </a:r>
          </a:p>
        </p:txBody>
      </p:sp>
      <p:sp>
        <p:nvSpPr>
          <p:cNvPr id="10" name="Szövegdoboz 9"/>
          <p:cNvSpPr txBox="1"/>
          <p:nvPr/>
        </p:nvSpPr>
        <p:spPr>
          <a:xfrm>
            <a:off x="5495437" y="672726"/>
            <a:ext cx="2396810" cy="338554"/>
          </a:xfrm>
          <a:prstGeom prst="rect">
            <a:avLst/>
          </a:prstGeom>
          <a:noFill/>
        </p:spPr>
        <p:txBody>
          <a:bodyPr wrap="none" rtlCol="0">
            <a:spAutoFit/>
          </a:bodyPr>
          <a:lstStyle/>
          <a:p>
            <a:r>
              <a:rPr lang="hu-HU" sz="1600" dirty="0"/>
              <a:t>Fás/Sztyeppe, rét legelő</a:t>
            </a:r>
          </a:p>
        </p:txBody>
      </p:sp>
      <p:pic>
        <p:nvPicPr>
          <p:cNvPr id="3" name="Kép 2"/>
          <p:cNvPicPr>
            <a:picLocks noChangeAspect="1"/>
          </p:cNvPicPr>
          <p:nvPr/>
        </p:nvPicPr>
        <p:blipFill>
          <a:blip r:embed="rId3"/>
          <a:stretch>
            <a:fillRect/>
          </a:stretch>
        </p:blipFill>
        <p:spPr>
          <a:xfrm>
            <a:off x="46030" y="2822696"/>
            <a:ext cx="2388513" cy="1510783"/>
          </a:xfrm>
          <a:prstGeom prst="rect">
            <a:avLst/>
          </a:prstGeom>
        </p:spPr>
      </p:pic>
      <p:sp>
        <p:nvSpPr>
          <p:cNvPr id="11" name="Szövegdoboz 10"/>
          <p:cNvSpPr txBox="1"/>
          <p:nvPr/>
        </p:nvSpPr>
        <p:spPr>
          <a:xfrm>
            <a:off x="7126545" y="2993311"/>
            <a:ext cx="1949508" cy="1169551"/>
          </a:xfrm>
          <a:prstGeom prst="rect">
            <a:avLst/>
          </a:prstGeom>
          <a:noFill/>
        </p:spPr>
        <p:txBody>
          <a:bodyPr wrap="none" rtlCol="0">
            <a:spAutoFit/>
          </a:bodyPr>
          <a:lstStyle/>
          <a:p>
            <a:r>
              <a:rPr lang="hu-HU" sz="1400" b="1" dirty="0"/>
              <a:t>Világ földhasználata</a:t>
            </a:r>
            <a:r>
              <a:rPr lang="hu-HU" sz="1400" dirty="0"/>
              <a:t>:</a:t>
            </a:r>
          </a:p>
          <a:p>
            <a:r>
              <a:rPr lang="hu-HU" sz="1400" dirty="0"/>
              <a:t>Termőterület 11%</a:t>
            </a:r>
          </a:p>
          <a:p>
            <a:r>
              <a:rPr lang="hu-HU" sz="1400" dirty="0"/>
              <a:t>Legelő 26%</a:t>
            </a:r>
          </a:p>
          <a:p>
            <a:r>
              <a:rPr lang="hu-HU" sz="1400" dirty="0"/>
              <a:t>Erdő 32%</a:t>
            </a:r>
          </a:p>
          <a:p>
            <a:r>
              <a:rPr lang="hu-HU" sz="1400" dirty="0"/>
              <a:t>Egyéb 31%</a:t>
            </a:r>
          </a:p>
        </p:txBody>
      </p:sp>
      <p:sp>
        <p:nvSpPr>
          <p:cNvPr id="12" name="Szövegdoboz 11"/>
          <p:cNvSpPr txBox="1"/>
          <p:nvPr/>
        </p:nvSpPr>
        <p:spPr>
          <a:xfrm>
            <a:off x="192254" y="2178034"/>
            <a:ext cx="1757990" cy="404085"/>
          </a:xfrm>
          <a:prstGeom prst="rect">
            <a:avLst/>
          </a:prstGeom>
          <a:noFill/>
        </p:spPr>
        <p:txBody>
          <a:bodyPr wrap="square" rtlCol="0">
            <a:spAutoFit/>
          </a:bodyPr>
          <a:lstStyle/>
          <a:p>
            <a:r>
              <a:rPr lang="hu-HU" sz="1013" dirty="0"/>
              <a:t>Termőföld </a:t>
            </a:r>
            <a:r>
              <a:rPr lang="hu-HU" sz="1013" dirty="0" smtClean="0"/>
              <a:t>használat</a:t>
            </a:r>
          </a:p>
          <a:p>
            <a:r>
              <a:rPr lang="hu-HU" sz="1013" dirty="0" smtClean="0"/>
              <a:t> </a:t>
            </a:r>
            <a:r>
              <a:rPr lang="hu-HU" sz="1013" dirty="0"/>
              <a:t>1850 óta (100%) </a:t>
            </a:r>
          </a:p>
        </p:txBody>
      </p:sp>
      <p:sp>
        <p:nvSpPr>
          <p:cNvPr id="13" name="Szövegdoboz 12"/>
          <p:cNvSpPr txBox="1"/>
          <p:nvPr/>
        </p:nvSpPr>
        <p:spPr>
          <a:xfrm>
            <a:off x="4374352" y="4612608"/>
            <a:ext cx="822661" cy="338554"/>
          </a:xfrm>
          <a:prstGeom prst="rect">
            <a:avLst/>
          </a:prstGeom>
          <a:noFill/>
        </p:spPr>
        <p:txBody>
          <a:bodyPr wrap="none" rtlCol="0">
            <a:spAutoFit/>
          </a:bodyPr>
          <a:lstStyle/>
          <a:p>
            <a:r>
              <a:rPr lang="hu-HU" sz="1600" dirty="0"/>
              <a:t>Szántó</a:t>
            </a:r>
          </a:p>
        </p:txBody>
      </p:sp>
      <p:sp>
        <p:nvSpPr>
          <p:cNvPr id="14" name="Szövegdoboz 13"/>
          <p:cNvSpPr txBox="1"/>
          <p:nvPr/>
        </p:nvSpPr>
        <p:spPr>
          <a:xfrm>
            <a:off x="2007348" y="4658774"/>
            <a:ext cx="888385" cy="246221"/>
          </a:xfrm>
          <a:prstGeom prst="rect">
            <a:avLst/>
          </a:prstGeom>
          <a:noFill/>
        </p:spPr>
        <p:txBody>
          <a:bodyPr wrap="none" rtlCol="0">
            <a:spAutoFit/>
          </a:bodyPr>
          <a:lstStyle/>
          <a:p>
            <a:r>
              <a:rPr lang="hu-HU" sz="1000" dirty="0" smtClean="0"/>
              <a:t>Forrás: FAO</a:t>
            </a:r>
            <a:endParaRPr lang="hu-HU" sz="1000" dirty="0"/>
          </a:p>
        </p:txBody>
      </p:sp>
    </p:spTree>
    <p:extLst>
      <p:ext uri="{BB962C8B-B14F-4D97-AF65-F5344CB8AC3E}">
        <p14:creationId xmlns:p14="http://schemas.microsoft.com/office/powerpoint/2010/main" val="34196251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84213" y="114677"/>
            <a:ext cx="8064499" cy="856853"/>
          </a:xfrm>
        </p:spPr>
        <p:txBody>
          <a:bodyPr/>
          <a:lstStyle/>
          <a:p>
            <a:r>
              <a:rPr lang="hu-HU" dirty="0" smtClean="0"/>
              <a:t>Belvízcsatorna hossz-szelvényének előállítása Pontosabb tervezési alapok - </a:t>
            </a:r>
            <a:r>
              <a:rPr lang="hu-HU" dirty="0" err="1" smtClean="0"/>
              <a:t>Lidar</a:t>
            </a:r>
            <a:r>
              <a:rPr lang="hu-HU" dirty="0" smtClean="0"/>
              <a:t> felmérés </a:t>
            </a:r>
            <a:endParaRPr lang="hu-HU" dirty="0"/>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0510" y="1815235"/>
            <a:ext cx="4269207" cy="2401692"/>
          </a:xfrm>
        </p:spPr>
      </p:pic>
      <p:pic>
        <p:nvPicPr>
          <p:cNvPr id="3" name="Kép 2"/>
          <p:cNvPicPr>
            <a:picLocks noChangeAspect="1"/>
          </p:cNvPicPr>
          <p:nvPr/>
        </p:nvPicPr>
        <p:blipFill rotWithShape="1">
          <a:blip r:embed="rId3"/>
          <a:srcRect l="2637" r="8486"/>
          <a:stretch/>
        </p:blipFill>
        <p:spPr>
          <a:xfrm>
            <a:off x="5033912" y="1763741"/>
            <a:ext cx="3751869" cy="2290005"/>
          </a:xfrm>
          <a:prstGeom prst="rect">
            <a:avLst/>
          </a:prstGeom>
        </p:spPr>
      </p:pic>
      <p:pic>
        <p:nvPicPr>
          <p:cNvPr id="5" name="Kép 4"/>
          <p:cNvPicPr>
            <a:picLocks noChangeAspect="1"/>
          </p:cNvPicPr>
          <p:nvPr/>
        </p:nvPicPr>
        <p:blipFill>
          <a:blip r:embed="rId4"/>
          <a:stretch>
            <a:fillRect/>
          </a:stretch>
        </p:blipFill>
        <p:spPr>
          <a:xfrm>
            <a:off x="2143500" y="4293915"/>
            <a:ext cx="4310246" cy="420660"/>
          </a:xfrm>
          <a:prstGeom prst="rect">
            <a:avLst/>
          </a:prstGeom>
        </p:spPr>
      </p:pic>
      <p:sp>
        <p:nvSpPr>
          <p:cNvPr id="6" name="Szövegdoboz 5"/>
          <p:cNvSpPr txBox="1"/>
          <p:nvPr/>
        </p:nvSpPr>
        <p:spPr>
          <a:xfrm>
            <a:off x="684213" y="1087622"/>
            <a:ext cx="4346896" cy="400110"/>
          </a:xfrm>
          <a:prstGeom prst="rect">
            <a:avLst/>
          </a:prstGeom>
          <a:noFill/>
        </p:spPr>
        <p:txBody>
          <a:bodyPr wrap="none" rtlCol="0">
            <a:spAutoFit/>
          </a:bodyPr>
          <a:lstStyle/>
          <a:p>
            <a:r>
              <a:rPr lang="hu-HU" sz="2000" dirty="0" smtClean="0"/>
              <a:t> Megbízhatóbb tervezési eredmények</a:t>
            </a:r>
            <a:endParaRPr lang="hu-HU" sz="2000" dirty="0"/>
          </a:p>
        </p:txBody>
      </p:sp>
    </p:spTree>
    <p:extLst>
      <p:ext uri="{BB962C8B-B14F-4D97-AF65-F5344CB8AC3E}">
        <p14:creationId xmlns:p14="http://schemas.microsoft.com/office/powerpoint/2010/main" val="6345525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36083" y="85872"/>
            <a:ext cx="7675286" cy="460112"/>
          </a:xfrm>
        </p:spPr>
        <p:txBody>
          <a:bodyPr>
            <a:noAutofit/>
          </a:bodyPr>
          <a:lstStyle/>
          <a:p>
            <a:r>
              <a:rPr lang="hu-HU" sz="2400" dirty="0" smtClean="0"/>
              <a:t>Rugalmas </a:t>
            </a:r>
            <a:r>
              <a:rPr lang="hu-HU" sz="2400" dirty="0"/>
              <a:t>talajvízszint-szabályozás </a:t>
            </a:r>
          </a:p>
        </p:txBody>
      </p:sp>
      <p:pic>
        <p:nvPicPr>
          <p:cNvPr id="4" name="Kép 3"/>
          <p:cNvPicPr/>
          <p:nvPr/>
        </p:nvPicPr>
        <p:blipFill>
          <a:blip r:embed="rId2"/>
          <a:stretch>
            <a:fillRect/>
          </a:stretch>
        </p:blipFill>
        <p:spPr>
          <a:xfrm>
            <a:off x="136083" y="902294"/>
            <a:ext cx="4014498" cy="2600889"/>
          </a:xfrm>
          <a:prstGeom prst="rect">
            <a:avLst/>
          </a:prstGeom>
          <a:ln>
            <a:solidFill>
              <a:schemeClr val="tx1"/>
            </a:solidFill>
          </a:ln>
        </p:spPr>
      </p:pic>
      <p:sp>
        <p:nvSpPr>
          <p:cNvPr id="3" name="Téglalap 2"/>
          <p:cNvSpPr/>
          <p:nvPr/>
        </p:nvSpPr>
        <p:spPr>
          <a:xfrm>
            <a:off x="4358628" y="565280"/>
            <a:ext cx="4675695" cy="1477328"/>
          </a:xfrm>
          <a:prstGeom prst="rect">
            <a:avLst/>
          </a:prstGeom>
        </p:spPr>
        <p:txBody>
          <a:bodyPr wrap="square">
            <a:spAutoFit/>
          </a:bodyPr>
          <a:lstStyle/>
          <a:p>
            <a:pPr lvl="1"/>
            <a:r>
              <a:rPr lang="hu-HU" sz="1800" dirty="0" smtClean="0"/>
              <a:t>Nagyobb alkalmazkodási képesség</a:t>
            </a:r>
          </a:p>
          <a:p>
            <a:pPr marL="685800" lvl="1" indent="-342900">
              <a:buFont typeface="Arial" panose="020B0604020202020204" pitchFamily="34" charset="0"/>
              <a:buChar char="•"/>
            </a:pPr>
            <a:r>
              <a:rPr lang="hu-HU" sz="1800" dirty="0" smtClean="0"/>
              <a:t>a </a:t>
            </a:r>
            <a:r>
              <a:rPr lang="hu-HU" sz="1800" dirty="0"/>
              <a:t>művelési ághoz</a:t>
            </a:r>
          </a:p>
          <a:p>
            <a:pPr marL="685800" lvl="1" indent="-342900">
              <a:buFont typeface="Arial" panose="020B0604020202020204" pitchFamily="34" charset="0"/>
              <a:buChar char="•"/>
            </a:pPr>
            <a:r>
              <a:rPr lang="hu-HU" sz="1800" dirty="0"/>
              <a:t>a növény gyökerezési </a:t>
            </a:r>
            <a:r>
              <a:rPr lang="hu-HU" sz="1800" dirty="0" smtClean="0"/>
              <a:t>mélységéhez</a:t>
            </a:r>
            <a:endParaRPr lang="hu-HU" sz="1800" dirty="0"/>
          </a:p>
          <a:p>
            <a:pPr marL="685800" lvl="1" indent="-342900">
              <a:buFont typeface="Arial" panose="020B0604020202020204" pitchFamily="34" charset="0"/>
              <a:buChar char="•"/>
            </a:pPr>
            <a:r>
              <a:rPr lang="hu-HU" sz="1800" dirty="0"/>
              <a:t>a </a:t>
            </a:r>
            <a:r>
              <a:rPr lang="hu-HU" sz="1800" dirty="0" err="1"/>
              <a:t>fenofázisához</a:t>
            </a:r>
            <a:endParaRPr lang="hu-HU" sz="1800" dirty="0"/>
          </a:p>
          <a:p>
            <a:pPr marL="685800" lvl="1" indent="-342900">
              <a:buFont typeface="Arial" panose="020B0604020202020204" pitchFamily="34" charset="0"/>
              <a:buChar char="•"/>
            </a:pPr>
            <a:r>
              <a:rPr lang="hu-HU" sz="1800" dirty="0"/>
              <a:t>a</a:t>
            </a:r>
            <a:r>
              <a:rPr lang="hu-HU" sz="1800" dirty="0" smtClean="0"/>
              <a:t>z élettani tűrési </a:t>
            </a:r>
            <a:r>
              <a:rPr lang="hu-HU" sz="1800" dirty="0"/>
              <a:t>időhöz</a:t>
            </a:r>
          </a:p>
        </p:txBody>
      </p:sp>
      <p:pic>
        <p:nvPicPr>
          <p:cNvPr id="5" name="Kép 4"/>
          <p:cNvPicPr>
            <a:picLocks noChangeAspect="1"/>
          </p:cNvPicPr>
          <p:nvPr/>
        </p:nvPicPr>
        <p:blipFill>
          <a:blip r:embed="rId3"/>
          <a:stretch>
            <a:fillRect/>
          </a:stretch>
        </p:blipFill>
        <p:spPr>
          <a:xfrm>
            <a:off x="4519296" y="2201009"/>
            <a:ext cx="4354360" cy="2862021"/>
          </a:xfrm>
          <a:prstGeom prst="rect">
            <a:avLst/>
          </a:prstGeom>
        </p:spPr>
      </p:pic>
      <p:sp>
        <p:nvSpPr>
          <p:cNvPr id="8" name="Szövegdoboz 7"/>
          <p:cNvSpPr txBox="1"/>
          <p:nvPr/>
        </p:nvSpPr>
        <p:spPr>
          <a:xfrm>
            <a:off x="207389" y="3765855"/>
            <a:ext cx="4311907" cy="400110"/>
          </a:xfrm>
          <a:prstGeom prst="rect">
            <a:avLst/>
          </a:prstGeom>
          <a:noFill/>
        </p:spPr>
        <p:txBody>
          <a:bodyPr wrap="square" rtlCol="0">
            <a:spAutoFit/>
          </a:bodyPr>
          <a:lstStyle/>
          <a:p>
            <a:r>
              <a:rPr lang="hu-HU" sz="1000" dirty="0" smtClean="0"/>
              <a:t>Forrás: Bíró </a:t>
            </a:r>
            <a:r>
              <a:rPr lang="hu-HU" sz="1000" dirty="0"/>
              <a:t>T.(2018)Célkeresztben a </a:t>
            </a:r>
            <a:r>
              <a:rPr lang="hu-HU" sz="1000" dirty="0" err="1" smtClean="0"/>
              <a:t>bellvízvédelem</a:t>
            </a:r>
            <a:r>
              <a:rPr lang="hu-HU" sz="1000" dirty="0" smtClean="0"/>
              <a:t>. Budapest</a:t>
            </a:r>
            <a:r>
              <a:rPr lang="hu-HU" sz="1000" dirty="0"/>
              <a:t>: Dialóg Campus Kiadó;  pp. 125-133</a:t>
            </a:r>
            <a:r>
              <a:rPr lang="hu-HU" sz="1000" dirty="0" smtClean="0"/>
              <a:t>.(</a:t>
            </a:r>
            <a:r>
              <a:rPr lang="hu-HU" sz="1000" dirty="0"/>
              <a:t>ISBN:978-615-5889-51-6)</a:t>
            </a:r>
          </a:p>
        </p:txBody>
      </p:sp>
    </p:spTree>
    <p:extLst>
      <p:ext uri="{BB962C8B-B14F-4D97-AF65-F5344CB8AC3E}">
        <p14:creationId xmlns:p14="http://schemas.microsoft.com/office/powerpoint/2010/main" val="33973757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Összefoglalás</a:t>
            </a:r>
            <a:endParaRPr lang="hu-HU" dirty="0"/>
          </a:p>
        </p:txBody>
      </p:sp>
      <p:sp>
        <p:nvSpPr>
          <p:cNvPr id="3" name="Tartalom helye 2"/>
          <p:cNvSpPr>
            <a:spLocks noGrp="1"/>
          </p:cNvSpPr>
          <p:nvPr>
            <p:ph idx="1"/>
          </p:nvPr>
        </p:nvSpPr>
        <p:spPr>
          <a:xfrm>
            <a:off x="546755" y="731638"/>
            <a:ext cx="8936610" cy="4311701"/>
          </a:xfrm>
        </p:spPr>
        <p:txBody>
          <a:bodyPr/>
          <a:lstStyle/>
          <a:p>
            <a:r>
              <a:rPr lang="hu-HU" dirty="0" smtClean="0"/>
              <a:t>Aszály hatásainak csökkentésében nagy stratégiai lehetőségek </a:t>
            </a:r>
          </a:p>
          <a:p>
            <a:pPr marL="0" indent="0">
              <a:buNone/>
            </a:pPr>
            <a:r>
              <a:rPr lang="hu-HU" dirty="0" smtClean="0"/>
              <a:t>vannak, de ehhez</a:t>
            </a:r>
          </a:p>
          <a:p>
            <a:pPr lvl="1"/>
            <a:r>
              <a:rPr lang="hu-HU" dirty="0"/>
              <a:t>Komplex műszaki, agronómiai, gazdasági és társadalmi megoldások </a:t>
            </a:r>
            <a:r>
              <a:rPr lang="hu-HU" dirty="0" smtClean="0"/>
              <a:t>szükségesek</a:t>
            </a:r>
          </a:p>
          <a:p>
            <a:pPr lvl="1"/>
            <a:r>
              <a:rPr lang="hu-HU" dirty="0" smtClean="0"/>
              <a:t>Célzott kutatásokkal tudományosan igazolt eredmények segíthetnek a regionális fejlesztések fenntarthatóságát biztosítani</a:t>
            </a:r>
            <a:endParaRPr lang="hu-HU" dirty="0"/>
          </a:p>
          <a:p>
            <a:r>
              <a:rPr lang="hu-HU" dirty="0" smtClean="0"/>
              <a:t>A vízminőség védelemi területen a belvízgazdálkodás javításával</a:t>
            </a:r>
          </a:p>
          <a:p>
            <a:pPr marL="0" indent="0">
              <a:buNone/>
            </a:pPr>
            <a:r>
              <a:rPr lang="hu-HU" dirty="0" smtClean="0"/>
              <a:t> jelentős előrehaladást lehetne rövid időn belül elérni, de ehhez </a:t>
            </a:r>
          </a:p>
          <a:p>
            <a:pPr lvl="2"/>
            <a:r>
              <a:rPr lang="hu-HU" sz="2000" dirty="0" smtClean="0"/>
              <a:t>integrált megoldások</a:t>
            </a:r>
          </a:p>
          <a:p>
            <a:pPr lvl="2"/>
            <a:r>
              <a:rPr lang="hu-HU" sz="2000" dirty="0" smtClean="0"/>
              <a:t> szereplők közötti nagyobb partnerség</a:t>
            </a:r>
          </a:p>
          <a:p>
            <a:pPr lvl="2"/>
            <a:r>
              <a:rPr lang="hu-HU" sz="2000" dirty="0" smtClean="0"/>
              <a:t>megújult  szakmai tudás szükséges</a:t>
            </a:r>
            <a:endParaRPr lang="hu-HU" sz="2000" dirty="0"/>
          </a:p>
        </p:txBody>
      </p:sp>
    </p:spTree>
    <p:extLst>
      <p:ext uri="{BB962C8B-B14F-4D97-AF65-F5344CB8AC3E}">
        <p14:creationId xmlns:p14="http://schemas.microsoft.com/office/powerpoint/2010/main" val="1163598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ép helye 6"/>
          <p:cNvPicPr>
            <a:picLocks noGrp="1" noChangeAspect="1"/>
          </p:cNvPicPr>
          <p:nvPr>
            <p:ph type="pic" idx="1"/>
          </p:nvPr>
        </p:nvPicPr>
        <p:blipFill>
          <a:blip r:embed="rId2"/>
          <a:srcRect l="13059" r="13059"/>
          <a:stretch>
            <a:fillRect/>
          </a:stretch>
        </p:blipFill>
        <p:spPr>
          <a:xfrm>
            <a:off x="5220526" y="829556"/>
            <a:ext cx="3650415" cy="3253885"/>
          </a:xfrm>
          <a:prstGeom prst="rect">
            <a:avLst/>
          </a:prstGeom>
        </p:spPr>
      </p:pic>
      <p:sp>
        <p:nvSpPr>
          <p:cNvPr id="3" name="Slide Number Placeholder 2"/>
          <p:cNvSpPr>
            <a:spLocks noGrp="1"/>
          </p:cNvSpPr>
          <p:nvPr>
            <p:ph type="sldNum" sz="quarter" idx="12"/>
          </p:nvPr>
        </p:nvSpPr>
        <p:spPr/>
        <p:txBody>
          <a:bodyPr/>
          <a:lstStyle/>
          <a:p>
            <a:fld id="{FD7096EC-A894-4F47-929A-65581C0900F7}" type="slidenum">
              <a:rPr lang="en-US" smtClean="0"/>
              <a:t>23</a:t>
            </a:fld>
            <a:endParaRPr lang="en-US"/>
          </a:p>
        </p:txBody>
      </p:sp>
      <p:pic>
        <p:nvPicPr>
          <p:cNvPr id="6" name="Kép 5"/>
          <p:cNvPicPr>
            <a:picLocks noChangeAspect="1"/>
          </p:cNvPicPr>
          <p:nvPr/>
        </p:nvPicPr>
        <p:blipFill rotWithShape="1">
          <a:blip r:embed="rId3"/>
          <a:srcRect r="29518"/>
          <a:stretch/>
        </p:blipFill>
        <p:spPr>
          <a:xfrm>
            <a:off x="75415" y="931125"/>
            <a:ext cx="3236302" cy="3050749"/>
          </a:xfrm>
          <a:prstGeom prst="rect">
            <a:avLst/>
          </a:prstGeom>
        </p:spPr>
      </p:pic>
      <p:sp>
        <p:nvSpPr>
          <p:cNvPr id="8" name="Szövegdoboz 7"/>
          <p:cNvSpPr txBox="1"/>
          <p:nvPr/>
        </p:nvSpPr>
        <p:spPr>
          <a:xfrm>
            <a:off x="848413" y="103158"/>
            <a:ext cx="1341649" cy="461665"/>
          </a:xfrm>
          <a:prstGeom prst="rect">
            <a:avLst/>
          </a:prstGeom>
          <a:noFill/>
        </p:spPr>
        <p:txBody>
          <a:bodyPr wrap="none" rtlCol="0">
            <a:spAutoFit/>
          </a:bodyPr>
          <a:lstStyle/>
          <a:p>
            <a:r>
              <a:rPr lang="hu-HU" sz="2400" dirty="0" smtClean="0">
                <a:solidFill>
                  <a:schemeClr val="bg1"/>
                </a:solidFill>
              </a:rPr>
              <a:t>ASZÁLY</a:t>
            </a:r>
            <a:endParaRPr lang="hu-HU" sz="2400" dirty="0">
              <a:solidFill>
                <a:schemeClr val="bg1"/>
              </a:solidFill>
            </a:endParaRPr>
          </a:p>
        </p:txBody>
      </p:sp>
      <p:sp>
        <p:nvSpPr>
          <p:cNvPr id="9" name="Szövegdoboz 8"/>
          <p:cNvSpPr txBox="1"/>
          <p:nvPr/>
        </p:nvSpPr>
        <p:spPr>
          <a:xfrm>
            <a:off x="7388090" y="125022"/>
            <a:ext cx="1221425" cy="461665"/>
          </a:xfrm>
          <a:prstGeom prst="rect">
            <a:avLst/>
          </a:prstGeom>
          <a:noFill/>
        </p:spPr>
        <p:txBody>
          <a:bodyPr wrap="none" rtlCol="0">
            <a:spAutoFit/>
          </a:bodyPr>
          <a:lstStyle/>
          <a:p>
            <a:r>
              <a:rPr lang="hu-HU" sz="2400" dirty="0" smtClean="0"/>
              <a:t>BELVÍZ</a:t>
            </a:r>
            <a:endParaRPr lang="hu-HU" sz="2400" dirty="0"/>
          </a:p>
        </p:txBody>
      </p:sp>
      <p:pic>
        <p:nvPicPr>
          <p:cNvPr id="10" name="Kép 9"/>
          <p:cNvPicPr>
            <a:picLocks noChangeAspect="1"/>
          </p:cNvPicPr>
          <p:nvPr/>
        </p:nvPicPr>
        <p:blipFill>
          <a:blip r:embed="rId4"/>
          <a:stretch>
            <a:fillRect/>
          </a:stretch>
        </p:blipFill>
        <p:spPr>
          <a:xfrm>
            <a:off x="1901723" y="564823"/>
            <a:ext cx="5224941" cy="3918706"/>
          </a:xfrm>
          <a:prstGeom prst="rect">
            <a:avLst/>
          </a:prstGeom>
        </p:spPr>
      </p:pic>
      <p:sp>
        <p:nvSpPr>
          <p:cNvPr id="11" name="Szövegdoboz 10"/>
          <p:cNvSpPr txBox="1"/>
          <p:nvPr/>
        </p:nvSpPr>
        <p:spPr>
          <a:xfrm>
            <a:off x="3689255" y="4569178"/>
            <a:ext cx="4664034" cy="646331"/>
          </a:xfrm>
          <a:prstGeom prst="rect">
            <a:avLst/>
          </a:prstGeom>
          <a:noFill/>
        </p:spPr>
        <p:txBody>
          <a:bodyPr wrap="none" rtlCol="0">
            <a:spAutoFit/>
          </a:bodyPr>
          <a:lstStyle/>
          <a:p>
            <a:r>
              <a:rPr lang="hu-HU" sz="3600" dirty="0" smtClean="0">
                <a:latin typeface="Arial Black" panose="020B0A04020102020204" pitchFamily="34" charset="0"/>
              </a:rPr>
              <a:t>VAGY EGYIK SEM</a:t>
            </a:r>
            <a:endParaRPr lang="hu-HU" sz="3600" dirty="0">
              <a:latin typeface="Arial Black" panose="020B0A04020102020204" pitchFamily="34" charset="0"/>
            </a:endParaRPr>
          </a:p>
        </p:txBody>
      </p:sp>
    </p:spTree>
    <p:extLst>
      <p:ext uri="{BB962C8B-B14F-4D97-AF65-F5344CB8AC3E}">
        <p14:creationId xmlns:p14="http://schemas.microsoft.com/office/powerpoint/2010/main" val="619175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1512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ASZÁLY ÉS BELVÍZ</a:t>
            </a:r>
            <a:endParaRPr lang="en-US" dirty="0"/>
          </a:p>
        </p:txBody>
      </p:sp>
      <p:sp>
        <p:nvSpPr>
          <p:cNvPr id="3" name="Content Placeholder 2"/>
          <p:cNvSpPr>
            <a:spLocks noGrp="1"/>
          </p:cNvSpPr>
          <p:nvPr>
            <p:ph idx="1"/>
          </p:nvPr>
        </p:nvSpPr>
        <p:spPr>
          <a:xfrm>
            <a:off x="386499" y="1160066"/>
            <a:ext cx="8258847" cy="2988000"/>
          </a:xfrm>
        </p:spPr>
        <p:txBody>
          <a:bodyPr/>
          <a:lstStyle/>
          <a:p>
            <a:r>
              <a:rPr lang="hu-HU" dirty="0" smtClean="0"/>
              <a:t>Az aszály és a belvíz természetes jelenség azonban :</a:t>
            </a:r>
          </a:p>
          <a:p>
            <a:pPr lvl="1"/>
            <a:r>
              <a:rPr lang="hu-HU" dirty="0" smtClean="0"/>
              <a:t>Kevés helyen fordul elő azonos földrajzi régióban</a:t>
            </a:r>
          </a:p>
          <a:p>
            <a:pPr lvl="1"/>
            <a:r>
              <a:rPr lang="hu-HU" dirty="0" smtClean="0"/>
              <a:t>Klímaváltozással előfordulás gyakorisága nő</a:t>
            </a:r>
          </a:p>
          <a:p>
            <a:pPr lvl="1"/>
            <a:r>
              <a:rPr lang="hu-HU" dirty="0" smtClean="0"/>
              <a:t>Az </a:t>
            </a:r>
            <a:r>
              <a:rPr lang="hu-HU" dirty="0"/>
              <a:t>idősorok </a:t>
            </a:r>
            <a:r>
              <a:rPr lang="hu-HU" dirty="0" smtClean="0"/>
              <a:t>alapján az árvizek okozta kártétel közel kétszerese a belvizeké, míg közel hatszorosa az aszály kártétele</a:t>
            </a:r>
          </a:p>
          <a:p>
            <a:pPr lvl="1"/>
            <a:r>
              <a:rPr lang="hu-HU" dirty="0" smtClean="0"/>
              <a:t>Hatásuk kritikus a vízkészleteink mennyiségi és minőségi állapotára</a:t>
            </a:r>
          </a:p>
          <a:p>
            <a:pPr lvl="1"/>
            <a:r>
              <a:rPr lang="hu-HU" dirty="0" smtClean="0"/>
              <a:t>Megszüntetni nem lehet azonban a pontosabb megfigyelés,  merés, modellezés alapján számos módon lehet a károkat mérsékelni </a:t>
            </a:r>
            <a:endParaRPr lang="en-US" dirty="0"/>
          </a:p>
        </p:txBody>
      </p:sp>
      <p:sp>
        <p:nvSpPr>
          <p:cNvPr id="4" name="Slide Number Placeholder 3"/>
          <p:cNvSpPr>
            <a:spLocks noGrp="1"/>
          </p:cNvSpPr>
          <p:nvPr>
            <p:ph type="sldNum" sz="quarter" idx="12"/>
          </p:nvPr>
        </p:nvSpPr>
        <p:spPr/>
        <p:txBody>
          <a:bodyPr/>
          <a:lstStyle/>
          <a:p>
            <a:fld id="{FD7096EC-A894-4F47-929A-65581C0900F7}" type="slidenum">
              <a:rPr lang="en-US" smtClean="0"/>
              <a:t>3</a:t>
            </a:fld>
            <a:endParaRPr lang="en-US"/>
          </a:p>
        </p:txBody>
      </p:sp>
    </p:spTree>
    <p:extLst>
      <p:ext uri="{BB962C8B-B14F-4D97-AF65-F5344CB8AC3E}">
        <p14:creationId xmlns:p14="http://schemas.microsoft.com/office/powerpoint/2010/main" val="13861224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601670" y="141480"/>
            <a:ext cx="5943600" cy="529568"/>
          </a:xfrm>
        </p:spPr>
        <p:txBody>
          <a:bodyPr/>
          <a:lstStyle/>
          <a:p>
            <a:pPr algn="ctr"/>
            <a:r>
              <a:rPr lang="hu-HU" dirty="0" smtClean="0"/>
              <a:t>80 év Aszály/Belvíz Gyakorisága</a:t>
            </a:r>
            <a:endParaRPr lang="hu-HU" dirty="0"/>
          </a:p>
        </p:txBody>
      </p:sp>
      <p:pic>
        <p:nvPicPr>
          <p:cNvPr id="4099" name="Picture 3"/>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bwMode="auto">
          <a:xfrm>
            <a:off x="1795953" y="754749"/>
            <a:ext cx="5818541" cy="3400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6187" y="4773216"/>
            <a:ext cx="1535906" cy="370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23" y="2747539"/>
            <a:ext cx="1403747" cy="1051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4"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t="20444"/>
          <a:stretch/>
        </p:blipFill>
        <p:spPr bwMode="auto">
          <a:xfrm>
            <a:off x="7808777" y="1585673"/>
            <a:ext cx="1200150" cy="1420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Kép 2"/>
          <p:cNvPicPr>
            <a:picLocks noChangeAspect="1"/>
          </p:cNvPicPr>
          <p:nvPr/>
        </p:nvPicPr>
        <p:blipFill>
          <a:blip r:embed="rId6"/>
          <a:stretch>
            <a:fillRect/>
          </a:stretch>
        </p:blipFill>
        <p:spPr>
          <a:xfrm>
            <a:off x="48332" y="1044055"/>
            <a:ext cx="1627869" cy="1083236"/>
          </a:xfrm>
          <a:prstGeom prst="rect">
            <a:avLst/>
          </a:prstGeom>
        </p:spPr>
      </p:pic>
    </p:spTree>
    <p:extLst>
      <p:ext uri="{BB962C8B-B14F-4D97-AF65-F5344CB8AC3E}">
        <p14:creationId xmlns:p14="http://schemas.microsoft.com/office/powerpoint/2010/main" val="12535691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ép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815" y="98949"/>
            <a:ext cx="8653807" cy="4383464"/>
          </a:xfrm>
          <a:prstGeom prst="rect">
            <a:avLst/>
          </a:prstGeom>
        </p:spPr>
      </p:pic>
      <p:sp>
        <p:nvSpPr>
          <p:cNvPr id="2" name="Title 1"/>
          <p:cNvSpPr>
            <a:spLocks noGrp="1"/>
          </p:cNvSpPr>
          <p:nvPr>
            <p:ph type="title"/>
          </p:nvPr>
        </p:nvSpPr>
        <p:spPr>
          <a:xfrm>
            <a:off x="684213" y="98949"/>
            <a:ext cx="8064499" cy="856853"/>
          </a:xfrm>
        </p:spPr>
        <p:txBody>
          <a:bodyPr/>
          <a:lstStyle/>
          <a:p>
            <a:r>
              <a:rPr lang="hu-HU" dirty="0" smtClean="0"/>
              <a:t>MEZŐGAZDASÁGI ASZÁLY</a:t>
            </a:r>
            <a:br>
              <a:rPr lang="hu-HU" dirty="0" smtClean="0"/>
            </a:br>
            <a:r>
              <a:rPr lang="hu-HU" dirty="0" smtClean="0"/>
              <a:t>KAPCSOLATRENDSZERE </a:t>
            </a:r>
            <a:endParaRPr lang="en-US" dirty="0"/>
          </a:p>
        </p:txBody>
      </p:sp>
      <p:sp>
        <p:nvSpPr>
          <p:cNvPr id="4" name="Slide Number Placeholder 3"/>
          <p:cNvSpPr>
            <a:spLocks noGrp="1"/>
          </p:cNvSpPr>
          <p:nvPr>
            <p:ph type="sldNum" sz="quarter" idx="12"/>
          </p:nvPr>
        </p:nvSpPr>
        <p:spPr/>
        <p:txBody>
          <a:bodyPr/>
          <a:lstStyle/>
          <a:p>
            <a:fld id="{FD7096EC-A894-4F47-929A-65581C0900F7}" type="slidenum">
              <a:rPr lang="en-US" smtClean="0"/>
              <a:t>5</a:t>
            </a:fld>
            <a:endParaRPr lang="en-US"/>
          </a:p>
        </p:txBody>
      </p:sp>
    </p:spTree>
    <p:extLst>
      <p:ext uri="{BB962C8B-B14F-4D97-AF65-F5344CB8AC3E}">
        <p14:creationId xmlns:p14="http://schemas.microsoft.com/office/powerpoint/2010/main" val="9799510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01019" y="152384"/>
            <a:ext cx="8842980" cy="856853"/>
          </a:xfrm>
        </p:spPr>
        <p:txBody>
          <a:bodyPr/>
          <a:lstStyle/>
          <a:p>
            <a:r>
              <a:rPr lang="hu-HU" dirty="0" smtClean="0"/>
              <a:t>Aszály mérés – Aszály monitoring - Aszályindexek</a:t>
            </a:r>
            <a:endParaRPr lang="hu-HU" dirty="0"/>
          </a:p>
        </p:txBody>
      </p:sp>
      <p:sp>
        <p:nvSpPr>
          <p:cNvPr id="4" name="Dia számának helye 3"/>
          <p:cNvSpPr>
            <a:spLocks noGrp="1"/>
          </p:cNvSpPr>
          <p:nvPr>
            <p:ph type="sldNum" sz="quarter" idx="12"/>
          </p:nvPr>
        </p:nvSpPr>
        <p:spPr/>
        <p:txBody>
          <a:bodyPr/>
          <a:lstStyle/>
          <a:p>
            <a:fld id="{FD7096EC-A894-4F47-929A-65581C0900F7}" type="slidenum">
              <a:rPr lang="en-US" smtClean="0"/>
              <a:t>6</a:t>
            </a:fld>
            <a:endParaRPr lang="en-US"/>
          </a:p>
        </p:txBody>
      </p:sp>
      <p:pic>
        <p:nvPicPr>
          <p:cNvPr id="5" name="Kép 4"/>
          <p:cNvPicPr>
            <a:picLocks noChangeAspect="1"/>
          </p:cNvPicPr>
          <p:nvPr/>
        </p:nvPicPr>
        <p:blipFill rotWithShape="1">
          <a:blip r:embed="rId2"/>
          <a:srcRect l="15871" t="21756" r="16139" b="11704"/>
          <a:stretch/>
        </p:blipFill>
        <p:spPr>
          <a:xfrm>
            <a:off x="179110" y="580810"/>
            <a:ext cx="3733015" cy="2055044"/>
          </a:xfrm>
          <a:prstGeom prst="rect">
            <a:avLst/>
          </a:prstGeom>
        </p:spPr>
      </p:pic>
      <p:sp>
        <p:nvSpPr>
          <p:cNvPr id="6" name="Szövegdoboz 5"/>
          <p:cNvSpPr txBox="1"/>
          <p:nvPr/>
        </p:nvSpPr>
        <p:spPr>
          <a:xfrm>
            <a:off x="67267" y="2656595"/>
            <a:ext cx="3397084" cy="507831"/>
          </a:xfrm>
          <a:prstGeom prst="rect">
            <a:avLst/>
          </a:prstGeom>
          <a:noFill/>
        </p:spPr>
        <p:txBody>
          <a:bodyPr wrap="none" rtlCol="0">
            <a:spAutoFit/>
          </a:bodyPr>
          <a:lstStyle/>
          <a:p>
            <a:r>
              <a:rPr lang="hu-HU" dirty="0" smtClean="0"/>
              <a:t>OVF-KITE aszály monitoring hálózat</a:t>
            </a:r>
          </a:p>
          <a:p>
            <a:r>
              <a:rPr lang="hu-HU" dirty="0" smtClean="0"/>
              <a:t>2020-ra tervezett kiépülése-nyitott hálózat</a:t>
            </a:r>
            <a:endParaRPr lang="hu-HU" dirty="0"/>
          </a:p>
        </p:txBody>
      </p:sp>
      <p:pic>
        <p:nvPicPr>
          <p:cNvPr id="7" name="Kép 6"/>
          <p:cNvPicPr>
            <a:picLocks noChangeAspect="1"/>
          </p:cNvPicPr>
          <p:nvPr/>
        </p:nvPicPr>
        <p:blipFill rotWithShape="1">
          <a:blip r:embed="rId3"/>
          <a:srcRect l="32784" t="37389" r="33711" b="15143"/>
          <a:stretch/>
        </p:blipFill>
        <p:spPr>
          <a:xfrm>
            <a:off x="3879769" y="2730832"/>
            <a:ext cx="3063711" cy="2441542"/>
          </a:xfrm>
          <a:prstGeom prst="rect">
            <a:avLst/>
          </a:prstGeom>
        </p:spPr>
      </p:pic>
      <p:sp>
        <p:nvSpPr>
          <p:cNvPr id="8" name="Szövegdoboz 7"/>
          <p:cNvSpPr txBox="1"/>
          <p:nvPr/>
        </p:nvSpPr>
        <p:spPr>
          <a:xfrm>
            <a:off x="4458878" y="700962"/>
            <a:ext cx="4685121" cy="2377574"/>
          </a:xfrm>
          <a:prstGeom prst="rect">
            <a:avLst/>
          </a:prstGeom>
          <a:noFill/>
        </p:spPr>
        <p:txBody>
          <a:bodyPr wrap="square" rtlCol="0">
            <a:spAutoFit/>
          </a:bodyPr>
          <a:lstStyle/>
          <a:p>
            <a:r>
              <a:rPr lang="hu-HU" b="1" dirty="0" smtClean="0"/>
              <a:t>Várható Kutatási Feladatok:</a:t>
            </a:r>
          </a:p>
          <a:p>
            <a:pPr marL="285750" indent="-285750">
              <a:buFont typeface="Arial" panose="020B0604020202020204" pitchFamily="34" charset="0"/>
              <a:buChar char="•"/>
            </a:pPr>
            <a:r>
              <a:rPr lang="hu-HU" dirty="0" err="1" smtClean="0"/>
              <a:t>Geostatisztikai</a:t>
            </a:r>
            <a:r>
              <a:rPr lang="hu-HU" dirty="0" smtClean="0"/>
              <a:t> vizsgálatok</a:t>
            </a:r>
          </a:p>
          <a:p>
            <a:pPr marL="285750" indent="-285750">
              <a:buFont typeface="Arial" panose="020B0604020202020204" pitchFamily="34" charset="0"/>
              <a:buChar char="•"/>
            </a:pPr>
            <a:r>
              <a:rPr lang="hu-HU" dirty="0" smtClean="0"/>
              <a:t>Talajfizikai </a:t>
            </a:r>
            <a:r>
              <a:rPr lang="hu-HU" dirty="0" err="1" smtClean="0"/>
              <a:t>validálás</a:t>
            </a:r>
            <a:endParaRPr lang="hu-HU" dirty="0" smtClean="0"/>
          </a:p>
          <a:p>
            <a:pPr marL="285750" indent="-285750">
              <a:buFont typeface="Arial" panose="020B0604020202020204" pitchFamily="34" charset="0"/>
              <a:buChar char="•"/>
            </a:pPr>
            <a:r>
              <a:rPr lang="hu-HU" dirty="0" smtClean="0"/>
              <a:t>Talajfizikai- növényélettani kapcsolatok</a:t>
            </a:r>
          </a:p>
          <a:p>
            <a:pPr marL="285750" indent="-285750">
              <a:buFont typeface="Arial" panose="020B0604020202020204" pitchFamily="34" charset="0"/>
              <a:buChar char="•"/>
            </a:pPr>
            <a:r>
              <a:rPr lang="hu-HU" dirty="0" smtClean="0"/>
              <a:t>Termesztéstechnológiai kapcsolatok</a:t>
            </a:r>
          </a:p>
          <a:p>
            <a:pPr marL="285750" indent="-285750">
              <a:buFont typeface="Arial" panose="020B0604020202020204" pitchFamily="34" charset="0"/>
              <a:buChar char="•"/>
            </a:pPr>
            <a:r>
              <a:rPr lang="hu-HU" dirty="0" smtClean="0"/>
              <a:t>Aszályindexek korrelációja</a:t>
            </a:r>
          </a:p>
          <a:p>
            <a:pPr marL="285750" indent="-285750">
              <a:buFont typeface="Arial" panose="020B0604020202020204" pitchFamily="34" charset="0"/>
              <a:buChar char="•"/>
            </a:pPr>
            <a:r>
              <a:rPr lang="hu-HU" dirty="0" smtClean="0"/>
              <a:t>Spektrális – fizikai terek tér-idő kapcsolata</a:t>
            </a:r>
          </a:p>
          <a:p>
            <a:pPr marL="285750" indent="-285750">
              <a:buFont typeface="Arial" panose="020B0604020202020204" pitchFamily="34" charset="0"/>
              <a:buChar char="•"/>
            </a:pPr>
            <a:r>
              <a:rPr lang="hu-HU" dirty="0" smtClean="0"/>
              <a:t>Gépi tanulás – Hidrológiai belső törvényszerűségek</a:t>
            </a:r>
          </a:p>
          <a:p>
            <a:pPr marL="285750" indent="-285750">
              <a:buFont typeface="Arial" panose="020B0604020202020204" pitchFamily="34" charset="0"/>
              <a:buChar char="•"/>
            </a:pPr>
            <a:r>
              <a:rPr lang="hu-HU" dirty="0" smtClean="0"/>
              <a:t>Szakértői rendszerek</a:t>
            </a:r>
          </a:p>
          <a:p>
            <a:endParaRPr lang="hu-HU" dirty="0" smtClean="0"/>
          </a:p>
          <a:p>
            <a:endParaRPr lang="hu-HU" dirty="0"/>
          </a:p>
        </p:txBody>
      </p:sp>
      <p:sp>
        <p:nvSpPr>
          <p:cNvPr id="9" name="Szövegdoboz 8"/>
          <p:cNvSpPr txBox="1"/>
          <p:nvPr/>
        </p:nvSpPr>
        <p:spPr>
          <a:xfrm>
            <a:off x="0" y="3397605"/>
            <a:ext cx="3406702" cy="553998"/>
          </a:xfrm>
          <a:prstGeom prst="rect">
            <a:avLst/>
          </a:prstGeom>
          <a:noFill/>
        </p:spPr>
        <p:txBody>
          <a:bodyPr wrap="none" rtlCol="0">
            <a:spAutoFit/>
          </a:bodyPr>
          <a:lstStyle/>
          <a:p>
            <a:r>
              <a:rPr lang="hu-HU" sz="1000" dirty="0" smtClean="0"/>
              <a:t>Forrás: Láng I. 2018. </a:t>
            </a:r>
            <a:r>
              <a:rPr lang="hu-HU" sz="1000" dirty="0"/>
              <a:t>Szélsőségek szorításában</a:t>
            </a:r>
            <a:r>
              <a:rPr lang="hu-HU" sz="1000" dirty="0" smtClean="0"/>
              <a:t>,</a:t>
            </a:r>
          </a:p>
          <a:p>
            <a:r>
              <a:rPr lang="hu-HU" sz="1000" dirty="0" smtClean="0"/>
              <a:t> </a:t>
            </a:r>
            <a:r>
              <a:rPr lang="hu-HU" sz="1000" dirty="0"/>
              <a:t>adatalapú aszály- és belvízkezelés a mezőgazdaságban</a:t>
            </a:r>
          </a:p>
          <a:p>
            <a:r>
              <a:rPr lang="hu-HU" sz="1000" dirty="0" smtClean="0"/>
              <a:t> OVF</a:t>
            </a:r>
            <a:endParaRPr lang="hu-HU" sz="1000" dirty="0"/>
          </a:p>
        </p:txBody>
      </p:sp>
      <p:sp>
        <p:nvSpPr>
          <p:cNvPr id="10" name="Téglalap 9"/>
          <p:cNvSpPr/>
          <p:nvPr/>
        </p:nvSpPr>
        <p:spPr>
          <a:xfrm>
            <a:off x="6900629" y="3756124"/>
            <a:ext cx="2155821" cy="253916"/>
          </a:xfrm>
          <a:prstGeom prst="rect">
            <a:avLst/>
          </a:prstGeom>
        </p:spPr>
        <p:txBody>
          <a:bodyPr wrap="square">
            <a:spAutoFit/>
          </a:bodyPr>
          <a:lstStyle/>
          <a:p>
            <a:r>
              <a:rPr lang="hu-HU" sz="1050" dirty="0">
                <a:hlinkClick r:id="rId4"/>
              </a:rPr>
              <a:t>http://</a:t>
            </a:r>
            <a:r>
              <a:rPr lang="hu-HU" sz="1050" dirty="0" smtClean="0">
                <a:hlinkClick r:id="rId4"/>
              </a:rPr>
              <a:t>aszalymonitoring.vizugy</a:t>
            </a:r>
            <a:r>
              <a:rPr lang="hu-HU" sz="1050" dirty="0" smtClean="0"/>
              <a:t>.hu</a:t>
            </a:r>
            <a:endParaRPr lang="hu-HU" sz="1050" dirty="0"/>
          </a:p>
        </p:txBody>
      </p:sp>
    </p:spTree>
    <p:extLst>
      <p:ext uri="{BB962C8B-B14F-4D97-AF65-F5344CB8AC3E}">
        <p14:creationId xmlns:p14="http://schemas.microsoft.com/office/powerpoint/2010/main" val="29659077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3" y="98949"/>
            <a:ext cx="8064499" cy="856853"/>
          </a:xfrm>
        </p:spPr>
        <p:txBody>
          <a:bodyPr/>
          <a:lstStyle/>
          <a:p>
            <a:r>
              <a:rPr lang="hu-HU" dirty="0"/>
              <a:t>Öntözéstervezés</a:t>
            </a:r>
            <a:endParaRPr lang="en-US" dirty="0"/>
          </a:p>
        </p:txBody>
      </p:sp>
      <p:sp>
        <p:nvSpPr>
          <p:cNvPr id="4" name="Slide Number Placeholder 3"/>
          <p:cNvSpPr>
            <a:spLocks noGrp="1"/>
          </p:cNvSpPr>
          <p:nvPr>
            <p:ph type="sldNum" sz="quarter" idx="12"/>
          </p:nvPr>
        </p:nvSpPr>
        <p:spPr/>
        <p:txBody>
          <a:bodyPr/>
          <a:lstStyle/>
          <a:p>
            <a:fld id="{FD7096EC-A894-4F47-929A-65581C0900F7}" type="slidenum">
              <a:rPr lang="en-US" smtClean="0"/>
              <a:t>7</a:t>
            </a:fld>
            <a:endParaRPr lang="en-US"/>
          </a:p>
        </p:txBody>
      </p:sp>
      <p:pic>
        <p:nvPicPr>
          <p:cNvPr id="3" name="Kép 2"/>
          <p:cNvPicPr>
            <a:picLocks noChangeAspect="1"/>
          </p:cNvPicPr>
          <p:nvPr/>
        </p:nvPicPr>
        <p:blipFill>
          <a:blip r:embed="rId2"/>
          <a:stretch>
            <a:fillRect/>
          </a:stretch>
        </p:blipFill>
        <p:spPr>
          <a:xfrm>
            <a:off x="46435" y="593281"/>
            <a:ext cx="5458819" cy="3846744"/>
          </a:xfrm>
          <a:prstGeom prst="rect">
            <a:avLst/>
          </a:prstGeom>
        </p:spPr>
      </p:pic>
      <p:pic>
        <p:nvPicPr>
          <p:cNvPr id="5" name="Kép 4"/>
          <p:cNvPicPr>
            <a:picLocks noChangeAspect="1"/>
          </p:cNvPicPr>
          <p:nvPr/>
        </p:nvPicPr>
        <p:blipFill>
          <a:blip r:embed="rId3"/>
          <a:stretch>
            <a:fillRect/>
          </a:stretch>
        </p:blipFill>
        <p:spPr>
          <a:xfrm>
            <a:off x="5505254" y="955802"/>
            <a:ext cx="3048264" cy="3151905"/>
          </a:xfrm>
          <a:prstGeom prst="rect">
            <a:avLst/>
          </a:prstGeom>
        </p:spPr>
      </p:pic>
      <p:pic>
        <p:nvPicPr>
          <p:cNvPr id="6" name="Kép 5"/>
          <p:cNvPicPr>
            <a:picLocks noChangeAspect="1"/>
          </p:cNvPicPr>
          <p:nvPr/>
        </p:nvPicPr>
        <p:blipFill>
          <a:blip r:embed="rId4"/>
          <a:stretch>
            <a:fillRect/>
          </a:stretch>
        </p:blipFill>
        <p:spPr>
          <a:xfrm>
            <a:off x="1769583" y="4671663"/>
            <a:ext cx="4718713" cy="249958"/>
          </a:xfrm>
          <a:prstGeom prst="rect">
            <a:avLst/>
          </a:prstGeom>
        </p:spPr>
      </p:pic>
    </p:spTree>
    <p:extLst>
      <p:ext uri="{BB962C8B-B14F-4D97-AF65-F5344CB8AC3E}">
        <p14:creationId xmlns:p14="http://schemas.microsoft.com/office/powerpoint/2010/main" val="34400761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13306" y="-17322"/>
            <a:ext cx="6512933" cy="229091"/>
          </a:xfrm>
        </p:spPr>
        <p:txBody>
          <a:bodyPr>
            <a:normAutofit fontScale="90000"/>
          </a:bodyPr>
          <a:lstStyle/>
          <a:p>
            <a:r>
              <a:rPr lang="hu-HU" dirty="0" smtClean="0"/>
              <a:t>Öntözéstechnika</a:t>
            </a:r>
            <a:endParaRPr lang="hu-HU" dirty="0"/>
          </a:p>
        </p:txBody>
      </p:sp>
      <p:pic>
        <p:nvPicPr>
          <p:cNvPr id="4" name="Tartalom helye 3"/>
          <p:cNvPicPr>
            <a:picLocks noGrp="1" noChangeAspect="1"/>
          </p:cNvPicPr>
          <p:nvPr>
            <p:ph idx="1"/>
          </p:nvPr>
        </p:nvPicPr>
        <p:blipFill>
          <a:blip r:embed="rId2"/>
          <a:stretch>
            <a:fillRect/>
          </a:stretch>
        </p:blipFill>
        <p:spPr>
          <a:xfrm>
            <a:off x="1942556" y="386338"/>
            <a:ext cx="1522839" cy="890636"/>
          </a:xfrm>
          <a:prstGeom prst="rect">
            <a:avLst/>
          </a:prstGeom>
        </p:spPr>
      </p:pic>
      <p:pic>
        <p:nvPicPr>
          <p:cNvPr id="3" name="Kép 2"/>
          <p:cNvPicPr>
            <a:picLocks noChangeAspect="1"/>
          </p:cNvPicPr>
          <p:nvPr/>
        </p:nvPicPr>
        <p:blipFill>
          <a:blip r:embed="rId3"/>
          <a:stretch>
            <a:fillRect/>
          </a:stretch>
        </p:blipFill>
        <p:spPr>
          <a:xfrm>
            <a:off x="210699" y="386715"/>
            <a:ext cx="1348051" cy="788800"/>
          </a:xfrm>
          <a:prstGeom prst="rect">
            <a:avLst/>
          </a:prstGeom>
        </p:spPr>
      </p:pic>
      <p:pic>
        <p:nvPicPr>
          <p:cNvPr id="5" name="Kép 4"/>
          <p:cNvPicPr>
            <a:picLocks noChangeAspect="1"/>
          </p:cNvPicPr>
          <p:nvPr/>
        </p:nvPicPr>
        <p:blipFill>
          <a:blip r:embed="rId4"/>
          <a:stretch>
            <a:fillRect/>
          </a:stretch>
        </p:blipFill>
        <p:spPr>
          <a:xfrm>
            <a:off x="236277" y="1629269"/>
            <a:ext cx="1322473" cy="891143"/>
          </a:xfrm>
          <a:prstGeom prst="rect">
            <a:avLst/>
          </a:prstGeom>
        </p:spPr>
      </p:pic>
      <p:sp>
        <p:nvSpPr>
          <p:cNvPr id="6" name="Szövegdoboz 5"/>
          <p:cNvSpPr txBox="1"/>
          <p:nvPr/>
        </p:nvSpPr>
        <p:spPr>
          <a:xfrm>
            <a:off x="189354" y="1226363"/>
            <a:ext cx="1303562" cy="248209"/>
          </a:xfrm>
          <a:prstGeom prst="rect">
            <a:avLst/>
          </a:prstGeom>
          <a:noFill/>
        </p:spPr>
        <p:txBody>
          <a:bodyPr wrap="none" rtlCol="0">
            <a:spAutoFit/>
          </a:bodyPr>
          <a:lstStyle/>
          <a:p>
            <a:r>
              <a:rPr lang="hu-HU" sz="1013" dirty="0"/>
              <a:t>Árasztásos kalitkás</a:t>
            </a:r>
          </a:p>
        </p:txBody>
      </p:sp>
      <p:sp>
        <p:nvSpPr>
          <p:cNvPr id="7" name="Szövegdoboz 6"/>
          <p:cNvSpPr txBox="1"/>
          <p:nvPr/>
        </p:nvSpPr>
        <p:spPr>
          <a:xfrm>
            <a:off x="210699" y="2551004"/>
            <a:ext cx="734496" cy="248209"/>
          </a:xfrm>
          <a:prstGeom prst="rect">
            <a:avLst/>
          </a:prstGeom>
          <a:noFill/>
        </p:spPr>
        <p:txBody>
          <a:bodyPr wrap="none" rtlCol="0">
            <a:spAutoFit/>
          </a:bodyPr>
          <a:lstStyle/>
          <a:p>
            <a:r>
              <a:rPr lang="hu-HU" sz="1013" dirty="0"/>
              <a:t>Barázdás</a:t>
            </a:r>
          </a:p>
        </p:txBody>
      </p:sp>
      <p:sp>
        <p:nvSpPr>
          <p:cNvPr id="8" name="Szövegdoboz 7"/>
          <p:cNvSpPr txBox="1"/>
          <p:nvPr/>
        </p:nvSpPr>
        <p:spPr>
          <a:xfrm>
            <a:off x="1794793" y="1296773"/>
            <a:ext cx="1656223" cy="248209"/>
          </a:xfrm>
          <a:prstGeom prst="rect">
            <a:avLst/>
          </a:prstGeom>
          <a:noFill/>
        </p:spPr>
        <p:txBody>
          <a:bodyPr wrap="none" rtlCol="0">
            <a:spAutoFit/>
          </a:bodyPr>
          <a:lstStyle/>
          <a:p>
            <a:r>
              <a:rPr lang="hu-HU" sz="1013" dirty="0"/>
              <a:t>Gördülő szárnyvezetékes</a:t>
            </a:r>
          </a:p>
        </p:txBody>
      </p:sp>
      <p:pic>
        <p:nvPicPr>
          <p:cNvPr id="9" name="Kép 8"/>
          <p:cNvPicPr>
            <a:picLocks noChangeAspect="1"/>
          </p:cNvPicPr>
          <p:nvPr/>
        </p:nvPicPr>
        <p:blipFill>
          <a:blip r:embed="rId5"/>
          <a:stretch>
            <a:fillRect/>
          </a:stretch>
        </p:blipFill>
        <p:spPr>
          <a:xfrm>
            <a:off x="1956027" y="1615847"/>
            <a:ext cx="1494989" cy="900153"/>
          </a:xfrm>
          <a:prstGeom prst="rect">
            <a:avLst/>
          </a:prstGeom>
        </p:spPr>
      </p:pic>
      <p:sp>
        <p:nvSpPr>
          <p:cNvPr id="10" name="Szövegdoboz 9"/>
          <p:cNvSpPr txBox="1"/>
          <p:nvPr/>
        </p:nvSpPr>
        <p:spPr>
          <a:xfrm>
            <a:off x="1992763" y="2551003"/>
            <a:ext cx="1260281" cy="248209"/>
          </a:xfrm>
          <a:prstGeom prst="rect">
            <a:avLst/>
          </a:prstGeom>
          <a:noFill/>
        </p:spPr>
        <p:txBody>
          <a:bodyPr wrap="none" rtlCol="0">
            <a:spAutoFit/>
          </a:bodyPr>
          <a:lstStyle/>
          <a:p>
            <a:r>
              <a:rPr lang="hu-HU" sz="1013" dirty="0"/>
              <a:t>Telepített esőztető</a:t>
            </a:r>
          </a:p>
        </p:txBody>
      </p:sp>
      <p:pic>
        <p:nvPicPr>
          <p:cNvPr id="11" name="Kép 10"/>
          <p:cNvPicPr>
            <a:picLocks noChangeAspect="1"/>
          </p:cNvPicPr>
          <p:nvPr/>
        </p:nvPicPr>
        <p:blipFill>
          <a:blip r:embed="rId6"/>
          <a:stretch>
            <a:fillRect/>
          </a:stretch>
        </p:blipFill>
        <p:spPr>
          <a:xfrm>
            <a:off x="216224" y="2830321"/>
            <a:ext cx="1333625" cy="952590"/>
          </a:xfrm>
          <a:prstGeom prst="rect">
            <a:avLst/>
          </a:prstGeom>
        </p:spPr>
      </p:pic>
      <p:sp>
        <p:nvSpPr>
          <p:cNvPr id="12" name="Szövegdoboz 11"/>
          <p:cNvSpPr txBox="1"/>
          <p:nvPr/>
        </p:nvSpPr>
        <p:spPr>
          <a:xfrm>
            <a:off x="88365" y="3968715"/>
            <a:ext cx="1505540" cy="248209"/>
          </a:xfrm>
          <a:prstGeom prst="rect">
            <a:avLst/>
          </a:prstGeom>
          <a:noFill/>
        </p:spPr>
        <p:txBody>
          <a:bodyPr wrap="none" rtlCol="0">
            <a:spAutoFit/>
          </a:bodyPr>
          <a:lstStyle/>
          <a:p>
            <a:r>
              <a:rPr lang="hu-HU" sz="1013" dirty="0"/>
              <a:t>Héjcsatornás- szifonos</a:t>
            </a:r>
          </a:p>
        </p:txBody>
      </p:sp>
      <p:pic>
        <p:nvPicPr>
          <p:cNvPr id="13" name="Kép 12"/>
          <p:cNvPicPr>
            <a:picLocks noChangeAspect="1"/>
          </p:cNvPicPr>
          <p:nvPr/>
        </p:nvPicPr>
        <p:blipFill>
          <a:blip r:embed="rId7"/>
          <a:stretch>
            <a:fillRect/>
          </a:stretch>
        </p:blipFill>
        <p:spPr>
          <a:xfrm>
            <a:off x="3752893" y="161615"/>
            <a:ext cx="1560584" cy="875211"/>
          </a:xfrm>
          <a:prstGeom prst="rect">
            <a:avLst/>
          </a:prstGeom>
        </p:spPr>
      </p:pic>
      <p:pic>
        <p:nvPicPr>
          <p:cNvPr id="14" name="Kép 13"/>
          <p:cNvPicPr>
            <a:picLocks noChangeAspect="1"/>
          </p:cNvPicPr>
          <p:nvPr/>
        </p:nvPicPr>
        <p:blipFill>
          <a:blip r:embed="rId8"/>
          <a:stretch>
            <a:fillRect/>
          </a:stretch>
        </p:blipFill>
        <p:spPr>
          <a:xfrm>
            <a:off x="1992763" y="2884011"/>
            <a:ext cx="1274401" cy="864335"/>
          </a:xfrm>
          <a:prstGeom prst="rect">
            <a:avLst/>
          </a:prstGeom>
        </p:spPr>
      </p:pic>
      <p:sp>
        <p:nvSpPr>
          <p:cNvPr id="15" name="Szövegdoboz 14"/>
          <p:cNvSpPr txBox="1"/>
          <p:nvPr/>
        </p:nvSpPr>
        <p:spPr>
          <a:xfrm>
            <a:off x="1903727" y="3982240"/>
            <a:ext cx="1213794" cy="248209"/>
          </a:xfrm>
          <a:prstGeom prst="rect">
            <a:avLst/>
          </a:prstGeom>
          <a:noFill/>
        </p:spPr>
        <p:txBody>
          <a:bodyPr wrap="none" rtlCol="0">
            <a:spAutoFit/>
          </a:bodyPr>
          <a:lstStyle/>
          <a:p>
            <a:r>
              <a:rPr lang="hu-HU" sz="1013" dirty="0"/>
              <a:t>Szárnyból kiemelt</a:t>
            </a:r>
          </a:p>
        </p:txBody>
      </p:sp>
      <p:sp>
        <p:nvSpPr>
          <p:cNvPr id="16" name="Szövegdoboz 15"/>
          <p:cNvSpPr txBox="1"/>
          <p:nvPr/>
        </p:nvSpPr>
        <p:spPr>
          <a:xfrm>
            <a:off x="4164679" y="1006453"/>
            <a:ext cx="545342" cy="248209"/>
          </a:xfrm>
          <a:prstGeom prst="rect">
            <a:avLst/>
          </a:prstGeom>
          <a:noFill/>
        </p:spPr>
        <p:txBody>
          <a:bodyPr wrap="none" rtlCol="0">
            <a:spAutoFit/>
          </a:bodyPr>
          <a:lstStyle/>
          <a:p>
            <a:r>
              <a:rPr lang="hu-HU" sz="1013" dirty="0" err="1"/>
              <a:t>Lineár</a:t>
            </a:r>
            <a:endParaRPr lang="hu-HU" sz="1013" dirty="0"/>
          </a:p>
        </p:txBody>
      </p:sp>
      <p:pic>
        <p:nvPicPr>
          <p:cNvPr id="17" name="Kép 16"/>
          <p:cNvPicPr>
            <a:picLocks noChangeAspect="1"/>
          </p:cNvPicPr>
          <p:nvPr/>
        </p:nvPicPr>
        <p:blipFill>
          <a:blip r:embed="rId9"/>
          <a:stretch>
            <a:fillRect/>
          </a:stretch>
        </p:blipFill>
        <p:spPr>
          <a:xfrm>
            <a:off x="3766540" y="1248392"/>
            <a:ext cx="1533289" cy="884026"/>
          </a:xfrm>
          <a:prstGeom prst="rect">
            <a:avLst/>
          </a:prstGeom>
        </p:spPr>
      </p:pic>
      <p:sp>
        <p:nvSpPr>
          <p:cNvPr id="18" name="Szövegdoboz 17"/>
          <p:cNvSpPr txBox="1"/>
          <p:nvPr/>
        </p:nvSpPr>
        <p:spPr>
          <a:xfrm>
            <a:off x="3757848" y="2219879"/>
            <a:ext cx="2059423" cy="248209"/>
          </a:xfrm>
          <a:prstGeom prst="rect">
            <a:avLst/>
          </a:prstGeom>
          <a:noFill/>
        </p:spPr>
        <p:txBody>
          <a:bodyPr wrap="square" rtlCol="0">
            <a:spAutoFit/>
          </a:bodyPr>
          <a:lstStyle/>
          <a:p>
            <a:r>
              <a:rPr lang="hu-HU" sz="1013" dirty="0" err="1"/>
              <a:t>Lineár</a:t>
            </a:r>
            <a:r>
              <a:rPr lang="hu-HU" sz="1013" dirty="0"/>
              <a:t> –csepegtető hibrid</a:t>
            </a:r>
          </a:p>
        </p:txBody>
      </p:sp>
      <p:pic>
        <p:nvPicPr>
          <p:cNvPr id="19" name="Kép 18"/>
          <p:cNvPicPr>
            <a:picLocks noChangeAspect="1"/>
          </p:cNvPicPr>
          <p:nvPr/>
        </p:nvPicPr>
        <p:blipFill>
          <a:blip r:embed="rId10"/>
          <a:stretch>
            <a:fillRect/>
          </a:stretch>
        </p:blipFill>
        <p:spPr>
          <a:xfrm>
            <a:off x="5675812" y="186465"/>
            <a:ext cx="1429170" cy="875666"/>
          </a:xfrm>
          <a:prstGeom prst="rect">
            <a:avLst/>
          </a:prstGeom>
        </p:spPr>
      </p:pic>
      <p:pic>
        <p:nvPicPr>
          <p:cNvPr id="20" name="Kép 19"/>
          <p:cNvPicPr>
            <a:picLocks noChangeAspect="1"/>
          </p:cNvPicPr>
          <p:nvPr/>
        </p:nvPicPr>
        <p:blipFill>
          <a:blip r:embed="rId11"/>
          <a:stretch>
            <a:fillRect/>
          </a:stretch>
        </p:blipFill>
        <p:spPr>
          <a:xfrm>
            <a:off x="5667592" y="1273690"/>
            <a:ext cx="1488826" cy="919293"/>
          </a:xfrm>
          <a:prstGeom prst="rect">
            <a:avLst/>
          </a:prstGeom>
        </p:spPr>
      </p:pic>
      <p:sp>
        <p:nvSpPr>
          <p:cNvPr id="21" name="Szövegdoboz 20"/>
          <p:cNvSpPr txBox="1"/>
          <p:nvPr/>
        </p:nvSpPr>
        <p:spPr>
          <a:xfrm>
            <a:off x="5751034" y="1039774"/>
            <a:ext cx="960519" cy="248209"/>
          </a:xfrm>
          <a:prstGeom prst="rect">
            <a:avLst/>
          </a:prstGeom>
          <a:noFill/>
        </p:spPr>
        <p:txBody>
          <a:bodyPr wrap="none" rtlCol="0">
            <a:spAutoFit/>
          </a:bodyPr>
          <a:lstStyle/>
          <a:p>
            <a:r>
              <a:rPr lang="hu-HU" sz="1013" dirty="0" err="1"/>
              <a:t>Mikroszórófej</a:t>
            </a:r>
            <a:endParaRPr lang="hu-HU" sz="1013" dirty="0"/>
          </a:p>
        </p:txBody>
      </p:sp>
      <p:sp>
        <p:nvSpPr>
          <p:cNvPr id="22" name="Szövegdoboz 21"/>
          <p:cNvSpPr txBox="1"/>
          <p:nvPr/>
        </p:nvSpPr>
        <p:spPr>
          <a:xfrm>
            <a:off x="5667592" y="2209939"/>
            <a:ext cx="1293944" cy="248209"/>
          </a:xfrm>
          <a:prstGeom prst="rect">
            <a:avLst/>
          </a:prstGeom>
          <a:noFill/>
        </p:spPr>
        <p:txBody>
          <a:bodyPr wrap="none" rtlCol="0">
            <a:spAutoFit/>
          </a:bodyPr>
          <a:lstStyle/>
          <a:p>
            <a:r>
              <a:rPr lang="hu-HU" sz="1013" dirty="0" err="1"/>
              <a:t>Pop-up</a:t>
            </a:r>
            <a:r>
              <a:rPr lang="hu-HU" sz="1013" dirty="0"/>
              <a:t> felszínalatti</a:t>
            </a:r>
          </a:p>
        </p:txBody>
      </p:sp>
      <p:pic>
        <p:nvPicPr>
          <p:cNvPr id="23" name="Kép 22"/>
          <p:cNvPicPr>
            <a:picLocks noChangeAspect="1"/>
          </p:cNvPicPr>
          <p:nvPr/>
        </p:nvPicPr>
        <p:blipFill>
          <a:blip r:embed="rId12"/>
          <a:stretch>
            <a:fillRect/>
          </a:stretch>
        </p:blipFill>
        <p:spPr>
          <a:xfrm>
            <a:off x="3766540" y="2426898"/>
            <a:ext cx="1553447" cy="951341"/>
          </a:xfrm>
          <a:prstGeom prst="rect">
            <a:avLst/>
          </a:prstGeom>
        </p:spPr>
      </p:pic>
      <p:sp>
        <p:nvSpPr>
          <p:cNvPr id="24" name="Szövegdoboz 23"/>
          <p:cNvSpPr txBox="1"/>
          <p:nvPr/>
        </p:nvSpPr>
        <p:spPr>
          <a:xfrm>
            <a:off x="3752893" y="3453087"/>
            <a:ext cx="1314784" cy="248209"/>
          </a:xfrm>
          <a:prstGeom prst="rect">
            <a:avLst/>
          </a:prstGeom>
          <a:noFill/>
        </p:spPr>
        <p:txBody>
          <a:bodyPr wrap="none" rtlCol="0">
            <a:spAutoFit/>
          </a:bodyPr>
          <a:lstStyle/>
          <a:p>
            <a:r>
              <a:rPr lang="hu-HU" sz="1013" dirty="0"/>
              <a:t>Öntöződob-vízágyú</a:t>
            </a:r>
          </a:p>
        </p:txBody>
      </p:sp>
      <p:pic>
        <p:nvPicPr>
          <p:cNvPr id="25" name="Kép 24"/>
          <p:cNvPicPr>
            <a:picLocks noChangeAspect="1"/>
          </p:cNvPicPr>
          <p:nvPr/>
        </p:nvPicPr>
        <p:blipFill>
          <a:blip r:embed="rId13"/>
          <a:stretch>
            <a:fillRect/>
          </a:stretch>
        </p:blipFill>
        <p:spPr>
          <a:xfrm>
            <a:off x="5716695" y="2435877"/>
            <a:ext cx="1466284" cy="973324"/>
          </a:xfrm>
          <a:prstGeom prst="rect">
            <a:avLst/>
          </a:prstGeom>
        </p:spPr>
      </p:pic>
      <p:sp>
        <p:nvSpPr>
          <p:cNvPr id="26" name="Szövegdoboz 25"/>
          <p:cNvSpPr txBox="1"/>
          <p:nvPr/>
        </p:nvSpPr>
        <p:spPr>
          <a:xfrm>
            <a:off x="5964639" y="3402715"/>
            <a:ext cx="851515" cy="248209"/>
          </a:xfrm>
          <a:prstGeom prst="rect">
            <a:avLst/>
          </a:prstGeom>
          <a:noFill/>
        </p:spPr>
        <p:txBody>
          <a:bodyPr wrap="none" rtlCol="0">
            <a:spAutoFit/>
          </a:bodyPr>
          <a:lstStyle/>
          <a:p>
            <a:r>
              <a:rPr lang="hu-HU" sz="1013" dirty="0"/>
              <a:t>Csepegtető</a:t>
            </a:r>
          </a:p>
        </p:txBody>
      </p:sp>
      <p:pic>
        <p:nvPicPr>
          <p:cNvPr id="27" name="Kép 26"/>
          <p:cNvPicPr>
            <a:picLocks noChangeAspect="1"/>
          </p:cNvPicPr>
          <p:nvPr/>
        </p:nvPicPr>
        <p:blipFill>
          <a:blip r:embed="rId14"/>
          <a:stretch>
            <a:fillRect/>
          </a:stretch>
        </p:blipFill>
        <p:spPr>
          <a:xfrm>
            <a:off x="7507620" y="150091"/>
            <a:ext cx="1348911" cy="948414"/>
          </a:xfrm>
          <a:prstGeom prst="rect">
            <a:avLst/>
          </a:prstGeom>
        </p:spPr>
      </p:pic>
      <p:sp>
        <p:nvSpPr>
          <p:cNvPr id="28" name="Szövegdoboz 27"/>
          <p:cNvSpPr txBox="1"/>
          <p:nvPr/>
        </p:nvSpPr>
        <p:spPr>
          <a:xfrm>
            <a:off x="7610340" y="1048557"/>
            <a:ext cx="840295" cy="253916"/>
          </a:xfrm>
          <a:prstGeom prst="rect">
            <a:avLst/>
          </a:prstGeom>
          <a:noFill/>
        </p:spPr>
        <p:txBody>
          <a:bodyPr wrap="none" rtlCol="0">
            <a:spAutoFit/>
          </a:bodyPr>
          <a:lstStyle/>
          <a:p>
            <a:r>
              <a:rPr lang="hu-HU" sz="1050" dirty="0" err="1" smtClean="0"/>
              <a:t>Hidropónia</a:t>
            </a:r>
            <a:endParaRPr lang="hu-HU" sz="1050" dirty="0"/>
          </a:p>
        </p:txBody>
      </p:sp>
      <p:pic>
        <p:nvPicPr>
          <p:cNvPr id="29" name="Kép 28"/>
          <p:cNvPicPr>
            <a:picLocks noChangeAspect="1"/>
          </p:cNvPicPr>
          <p:nvPr/>
        </p:nvPicPr>
        <p:blipFill>
          <a:blip r:embed="rId15"/>
          <a:stretch>
            <a:fillRect/>
          </a:stretch>
        </p:blipFill>
        <p:spPr>
          <a:xfrm>
            <a:off x="3752893" y="3716739"/>
            <a:ext cx="1441088" cy="1027419"/>
          </a:xfrm>
          <a:prstGeom prst="rect">
            <a:avLst/>
          </a:prstGeom>
        </p:spPr>
      </p:pic>
      <p:sp>
        <p:nvSpPr>
          <p:cNvPr id="30" name="Szövegdoboz 29"/>
          <p:cNvSpPr txBox="1"/>
          <p:nvPr/>
        </p:nvSpPr>
        <p:spPr>
          <a:xfrm>
            <a:off x="3905178" y="4785452"/>
            <a:ext cx="1010213" cy="253916"/>
          </a:xfrm>
          <a:prstGeom prst="rect">
            <a:avLst/>
          </a:prstGeom>
          <a:noFill/>
        </p:spPr>
        <p:txBody>
          <a:bodyPr wrap="none" rtlCol="0">
            <a:spAutoFit/>
          </a:bodyPr>
          <a:lstStyle/>
          <a:p>
            <a:r>
              <a:rPr lang="hu-HU" sz="1050" dirty="0" smtClean="0"/>
              <a:t>Öntözőkonzol</a:t>
            </a:r>
            <a:endParaRPr lang="hu-HU" sz="1050" dirty="0"/>
          </a:p>
        </p:txBody>
      </p:sp>
      <p:pic>
        <p:nvPicPr>
          <p:cNvPr id="31" name="Kép 30"/>
          <p:cNvPicPr>
            <a:picLocks noChangeAspect="1"/>
          </p:cNvPicPr>
          <p:nvPr/>
        </p:nvPicPr>
        <p:blipFill rotWithShape="1">
          <a:blip r:embed="rId16"/>
          <a:srcRect l="15356" t="5481"/>
          <a:stretch/>
        </p:blipFill>
        <p:spPr>
          <a:xfrm>
            <a:off x="7494928" y="1287984"/>
            <a:ext cx="1410000" cy="905000"/>
          </a:xfrm>
          <a:prstGeom prst="rect">
            <a:avLst/>
          </a:prstGeom>
        </p:spPr>
      </p:pic>
      <p:sp>
        <p:nvSpPr>
          <p:cNvPr id="32" name="Szövegdoboz 31"/>
          <p:cNvSpPr txBox="1"/>
          <p:nvPr/>
        </p:nvSpPr>
        <p:spPr>
          <a:xfrm>
            <a:off x="7806865" y="2181961"/>
            <a:ext cx="801823" cy="253916"/>
          </a:xfrm>
          <a:prstGeom prst="rect">
            <a:avLst/>
          </a:prstGeom>
          <a:noFill/>
        </p:spPr>
        <p:txBody>
          <a:bodyPr wrap="none" rtlCol="0">
            <a:spAutoFit/>
          </a:bodyPr>
          <a:lstStyle/>
          <a:p>
            <a:r>
              <a:rPr lang="hu-HU" sz="1050" dirty="0" err="1" smtClean="0"/>
              <a:t>Aeropónia</a:t>
            </a:r>
            <a:endParaRPr lang="hu-HU" sz="1050" dirty="0"/>
          </a:p>
        </p:txBody>
      </p:sp>
      <p:pic>
        <p:nvPicPr>
          <p:cNvPr id="33" name="Kép 32"/>
          <p:cNvPicPr>
            <a:picLocks noChangeAspect="1"/>
          </p:cNvPicPr>
          <p:nvPr/>
        </p:nvPicPr>
        <p:blipFill>
          <a:blip r:embed="rId17"/>
          <a:stretch>
            <a:fillRect/>
          </a:stretch>
        </p:blipFill>
        <p:spPr>
          <a:xfrm>
            <a:off x="5766189" y="3680715"/>
            <a:ext cx="1460476" cy="1072417"/>
          </a:xfrm>
          <a:prstGeom prst="rect">
            <a:avLst/>
          </a:prstGeom>
        </p:spPr>
      </p:pic>
      <p:sp>
        <p:nvSpPr>
          <p:cNvPr id="34" name="Szövegdoboz 33"/>
          <p:cNvSpPr txBox="1"/>
          <p:nvPr/>
        </p:nvSpPr>
        <p:spPr>
          <a:xfrm>
            <a:off x="5780261" y="4793614"/>
            <a:ext cx="1263487" cy="253916"/>
          </a:xfrm>
          <a:prstGeom prst="rect">
            <a:avLst/>
          </a:prstGeom>
          <a:noFill/>
        </p:spPr>
        <p:txBody>
          <a:bodyPr wrap="none" rtlCol="0">
            <a:spAutoFit/>
          </a:bodyPr>
          <a:lstStyle/>
          <a:p>
            <a:r>
              <a:rPr lang="hu-HU" sz="1050" dirty="0" smtClean="0"/>
              <a:t>JET </a:t>
            </a:r>
            <a:r>
              <a:rPr lang="hu-HU" sz="1050" dirty="0" err="1" smtClean="0"/>
              <a:t>mikroszórófej</a:t>
            </a:r>
            <a:endParaRPr lang="hu-HU" sz="1050" dirty="0"/>
          </a:p>
        </p:txBody>
      </p:sp>
      <p:pic>
        <p:nvPicPr>
          <p:cNvPr id="35" name="Kép 34"/>
          <p:cNvPicPr>
            <a:picLocks noChangeAspect="1"/>
          </p:cNvPicPr>
          <p:nvPr/>
        </p:nvPicPr>
        <p:blipFill>
          <a:blip r:embed="rId18"/>
          <a:stretch>
            <a:fillRect/>
          </a:stretch>
        </p:blipFill>
        <p:spPr>
          <a:xfrm>
            <a:off x="7536678" y="2440712"/>
            <a:ext cx="1342199" cy="937527"/>
          </a:xfrm>
          <a:prstGeom prst="rect">
            <a:avLst/>
          </a:prstGeom>
        </p:spPr>
      </p:pic>
      <p:sp>
        <p:nvSpPr>
          <p:cNvPr id="36" name="Szövegdoboz 35"/>
          <p:cNvSpPr txBox="1"/>
          <p:nvPr/>
        </p:nvSpPr>
        <p:spPr>
          <a:xfrm>
            <a:off x="7536678" y="3448264"/>
            <a:ext cx="1377300" cy="253916"/>
          </a:xfrm>
          <a:prstGeom prst="rect">
            <a:avLst/>
          </a:prstGeom>
          <a:noFill/>
        </p:spPr>
        <p:txBody>
          <a:bodyPr wrap="none" rtlCol="0">
            <a:spAutoFit/>
          </a:bodyPr>
          <a:lstStyle/>
          <a:p>
            <a:r>
              <a:rPr lang="hu-HU" sz="1050" dirty="0" smtClean="0"/>
              <a:t>Spray </a:t>
            </a:r>
            <a:r>
              <a:rPr lang="hu-HU" sz="1050" dirty="0" err="1" smtClean="0"/>
              <a:t>mikroszórófej</a:t>
            </a:r>
            <a:endParaRPr lang="hu-HU" sz="1050" dirty="0"/>
          </a:p>
        </p:txBody>
      </p:sp>
      <p:pic>
        <p:nvPicPr>
          <p:cNvPr id="37" name="Kép 36"/>
          <p:cNvPicPr>
            <a:picLocks noChangeAspect="1"/>
          </p:cNvPicPr>
          <p:nvPr/>
        </p:nvPicPr>
        <p:blipFill rotWithShape="1">
          <a:blip r:embed="rId19"/>
          <a:srcRect r="22619" b="164"/>
          <a:stretch/>
        </p:blipFill>
        <p:spPr>
          <a:xfrm>
            <a:off x="7610861" y="3698726"/>
            <a:ext cx="1281256" cy="1036393"/>
          </a:xfrm>
          <a:prstGeom prst="rect">
            <a:avLst/>
          </a:prstGeom>
        </p:spPr>
      </p:pic>
      <p:sp>
        <p:nvSpPr>
          <p:cNvPr id="38" name="Szövegdoboz 37"/>
          <p:cNvSpPr txBox="1"/>
          <p:nvPr/>
        </p:nvSpPr>
        <p:spPr>
          <a:xfrm>
            <a:off x="7610340" y="4773458"/>
            <a:ext cx="1167307" cy="253916"/>
          </a:xfrm>
          <a:prstGeom prst="rect">
            <a:avLst/>
          </a:prstGeom>
          <a:noFill/>
        </p:spPr>
        <p:txBody>
          <a:bodyPr wrap="none" rtlCol="0">
            <a:spAutoFit/>
          </a:bodyPr>
          <a:lstStyle/>
          <a:p>
            <a:r>
              <a:rPr lang="hu-HU" sz="1050" dirty="0" smtClean="0"/>
              <a:t>Szivárgó csöves</a:t>
            </a:r>
            <a:endParaRPr lang="hu-HU" sz="1050" dirty="0"/>
          </a:p>
        </p:txBody>
      </p:sp>
    </p:spTree>
    <p:extLst>
      <p:ext uri="{BB962C8B-B14F-4D97-AF65-F5344CB8AC3E}">
        <p14:creationId xmlns:p14="http://schemas.microsoft.com/office/powerpoint/2010/main" val="17350576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Belvízgazdálkodás - Kitörési pontok</a:t>
            </a:r>
            <a:endParaRPr lang="hu-HU" dirty="0"/>
          </a:p>
        </p:txBody>
      </p:sp>
      <p:sp>
        <p:nvSpPr>
          <p:cNvPr id="3" name="Tartalom helye 2"/>
          <p:cNvSpPr>
            <a:spLocks noGrp="1"/>
          </p:cNvSpPr>
          <p:nvPr>
            <p:ph idx="1"/>
          </p:nvPr>
        </p:nvSpPr>
        <p:spPr>
          <a:xfrm>
            <a:off x="684213" y="937743"/>
            <a:ext cx="7705725" cy="2988000"/>
          </a:xfrm>
        </p:spPr>
        <p:txBody>
          <a:bodyPr/>
          <a:lstStyle/>
          <a:p>
            <a:r>
              <a:rPr lang="hu-HU" dirty="0"/>
              <a:t>Művelési ágak megválasztása (pl. zöldítés, mg. Erdészet)</a:t>
            </a:r>
          </a:p>
          <a:p>
            <a:r>
              <a:rPr lang="hu-HU" dirty="0" smtClean="0"/>
              <a:t>Táblásítás, vízrendezés</a:t>
            </a:r>
          </a:p>
          <a:p>
            <a:r>
              <a:rPr lang="hu-HU" dirty="0" smtClean="0"/>
              <a:t>Talajjavítás (kémiai pl. meszezés, fizikai </a:t>
            </a:r>
            <a:r>
              <a:rPr lang="hu-HU" dirty="0" err="1" smtClean="0"/>
              <a:t>pl.lazítás</a:t>
            </a:r>
            <a:r>
              <a:rPr lang="hu-HU" dirty="0" smtClean="0"/>
              <a:t>)</a:t>
            </a:r>
          </a:p>
          <a:p>
            <a:r>
              <a:rPr lang="hu-HU" dirty="0" smtClean="0"/>
              <a:t>Talajfedettség (</a:t>
            </a:r>
            <a:r>
              <a:rPr lang="hu-HU" dirty="0" err="1" smtClean="0"/>
              <a:t>pl.vetésváltás</a:t>
            </a:r>
            <a:r>
              <a:rPr lang="hu-HU" dirty="0" smtClean="0"/>
              <a:t>, </a:t>
            </a:r>
            <a:r>
              <a:rPr lang="hu-HU" dirty="0" err="1" smtClean="0"/>
              <a:t>mulch</a:t>
            </a:r>
            <a:r>
              <a:rPr lang="hu-HU" dirty="0" smtClean="0"/>
              <a:t>)</a:t>
            </a:r>
          </a:p>
          <a:p>
            <a:r>
              <a:rPr lang="hu-HU" dirty="0" smtClean="0"/>
              <a:t>Talajművelési rendszerek (pl. direktvetés, bakhátas, sávos, szintvonalas)</a:t>
            </a:r>
          </a:p>
          <a:p>
            <a:r>
              <a:rPr lang="hu-HU" dirty="0" smtClean="0"/>
              <a:t>Precíziós mezőgazdaság (új szenzorok, modellezés, menedzsment egységek)</a:t>
            </a:r>
          </a:p>
        </p:txBody>
      </p:sp>
    </p:spTree>
    <p:extLst>
      <p:ext uri="{BB962C8B-B14F-4D97-AF65-F5344CB8AC3E}">
        <p14:creationId xmlns:p14="http://schemas.microsoft.com/office/powerpoint/2010/main" val="2556248081"/>
      </p:ext>
    </p:extLst>
  </p:cSld>
  <p:clrMapOvr>
    <a:masterClrMapping/>
  </p:clrMapOvr>
  <p:timing>
    <p:tnLst>
      <p:par>
        <p:cTn id="1" dur="indefinite" restart="never" nodeType="tmRoot"/>
      </p:par>
    </p:tnLst>
  </p:timing>
</p:sld>
</file>

<file path=ppt/theme/theme1.xml><?xml version="1.0" encoding="utf-8"?>
<a:theme xmlns:a="http://schemas.openxmlformats.org/drawingml/2006/main" name="MTÜ - előadás PowerPoint sablon 2017 - színhelyes">
  <a:themeElements>
    <a:clrScheme name="MTA arculati színek">
      <a:dk1>
        <a:srgbClr val="424242"/>
      </a:dk1>
      <a:lt1>
        <a:srgbClr val="FFFFFF"/>
      </a:lt1>
      <a:dk2>
        <a:srgbClr val="004A81"/>
      </a:dk2>
      <a:lt2>
        <a:srgbClr val="FBFBFB"/>
      </a:lt2>
      <a:accent1>
        <a:srgbClr val="1F6FA4"/>
      </a:accent1>
      <a:accent2>
        <a:srgbClr val="8CADD1"/>
      </a:accent2>
      <a:accent3>
        <a:srgbClr val="D6E4F4"/>
      </a:accent3>
      <a:accent4>
        <a:srgbClr val="DE4448"/>
      </a:accent4>
      <a:accent5>
        <a:srgbClr val="FF6F74"/>
      </a:accent5>
      <a:accent6>
        <a:srgbClr val="4B8CBA"/>
      </a:accent6>
      <a:hlink>
        <a:srgbClr val="1E6FA4"/>
      </a:hlink>
      <a:folHlink>
        <a:srgbClr val="5B7F9C"/>
      </a:folHlink>
    </a:clrScheme>
    <a:fontScheme name="Constantia-Franklin Gothic Book">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TÜ - előadás PowerPoint sablon 2017 - színhelyes" id="{C48792BF-EAA0-A645-813F-7E31C7D43F78}" vid="{A520D132-DE29-2845-90F6-133C8112FEE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MTÜ - előadás PowerPoint sablon 2017 - színhelyes</Template>
  <TotalTime>639</TotalTime>
  <Words>849</Words>
  <Application>Microsoft Office PowerPoint</Application>
  <PresentationFormat>Diavetítés a képernyőre (16:9 oldalarány)</PresentationFormat>
  <Paragraphs>191</Paragraphs>
  <Slides>24</Slides>
  <Notes>2</Notes>
  <HiddenSlides>0</HiddenSlides>
  <MMClips>0</MMClips>
  <ScaleCrop>false</ScaleCrop>
  <HeadingPairs>
    <vt:vector size="6" baseType="variant">
      <vt:variant>
        <vt:lpstr>Használt betűtípusok</vt:lpstr>
      </vt:variant>
      <vt:variant>
        <vt:i4>9</vt:i4>
      </vt:variant>
      <vt:variant>
        <vt:lpstr>Téma</vt:lpstr>
      </vt:variant>
      <vt:variant>
        <vt:i4>1</vt:i4>
      </vt:variant>
      <vt:variant>
        <vt:lpstr>Diacímek</vt:lpstr>
      </vt:variant>
      <vt:variant>
        <vt:i4>24</vt:i4>
      </vt:variant>
    </vt:vector>
  </HeadingPairs>
  <TitlesOfParts>
    <vt:vector size="34" baseType="lpstr">
      <vt:lpstr>Arial</vt:lpstr>
      <vt:lpstr>Arial Black</vt:lpstr>
      <vt:lpstr>Calibri</vt:lpstr>
      <vt:lpstr>Constantia</vt:lpstr>
      <vt:lpstr>Franklin Gothic Book</vt:lpstr>
      <vt:lpstr>Ideal Sans Book</vt:lpstr>
      <vt:lpstr>Times New Roman</vt:lpstr>
      <vt:lpstr>Totfalusi Antiqua</vt:lpstr>
      <vt:lpstr>Wingdings</vt:lpstr>
      <vt:lpstr>MTÜ - előadás PowerPoint sablon 2017 - színhelyes</vt:lpstr>
      <vt:lpstr>BELVÍZ ÉS ASZÁLY, ESETENKÉNT MINDKETTŐ</vt:lpstr>
      <vt:lpstr>Véges lehetőségek - Földhasználat változása</vt:lpstr>
      <vt:lpstr>ASZÁLY ÉS BELVÍZ</vt:lpstr>
      <vt:lpstr>80 év Aszály/Belvíz Gyakorisága</vt:lpstr>
      <vt:lpstr>MEZŐGAZDASÁGI ASZÁLY KAPCSOLATRENDSZERE </vt:lpstr>
      <vt:lpstr>Aszály mérés – Aszály monitoring - Aszályindexek</vt:lpstr>
      <vt:lpstr>Öntözéstervezés</vt:lpstr>
      <vt:lpstr>Öntözéstechnika</vt:lpstr>
      <vt:lpstr>Belvízgazdálkodás - Kitörési pontok</vt:lpstr>
      <vt:lpstr>Erózió Belvíz kapcsolata – Fekete Doboz </vt:lpstr>
      <vt:lpstr>PowerPoint-bemutató</vt:lpstr>
      <vt:lpstr>Mg. Erdészet – Energia Ültetvények</vt:lpstr>
      <vt:lpstr>Precíziós mezőgazdaság - vízgazdálkodás</vt:lpstr>
      <vt:lpstr>Belvíz kockázati térképezés Vizsgálati lépték – Információ tartalom</vt:lpstr>
      <vt:lpstr>Információ tartalom- Térbeli bizonytalanság</vt:lpstr>
      <vt:lpstr>A talaj vízvezető képességének mérése a helyszínen</vt:lpstr>
      <vt:lpstr>Nagy víztartó képesség, Gyenge vízvezetőképesség</vt:lpstr>
      <vt:lpstr>3D Talajmodell - Vízáramlás</vt:lpstr>
      <vt:lpstr>Műszaki megoldások Elvezetés-központúság &amp; Adaptív rendszerek</vt:lpstr>
      <vt:lpstr>Belvízcsatorna hossz-szelvényének előállítása Pontosabb tervezési alapok - Lidar felmérés </vt:lpstr>
      <vt:lpstr>Rugalmas talajvízszint-szabályozás </vt:lpstr>
      <vt:lpstr>Összefoglalás</vt:lpstr>
      <vt:lpstr>PowerPoint-bemutató</vt:lpstr>
      <vt:lpstr>PowerPoint-bemutató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bemutató</dc:title>
  <dc:creator>Rédey Soma</dc:creator>
  <cp:lastModifiedBy>Tamás János</cp:lastModifiedBy>
  <cp:revision>53</cp:revision>
  <cp:lastPrinted>2018-11-14T15:43:57Z</cp:lastPrinted>
  <dcterms:created xsi:type="dcterms:W3CDTF">2017-09-14T13:52:50Z</dcterms:created>
  <dcterms:modified xsi:type="dcterms:W3CDTF">2018-11-15T07:12:28Z</dcterms:modified>
</cp:coreProperties>
</file>